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4.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5.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6.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7.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8.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9.xml" ContentType="application/vnd.openxmlformats-officedocument.presentationml.notesSlide+xml"/>
  <Override PartName="/ppt/tags/tag67.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35"/>
  </p:notesMasterIdLst>
  <p:handoutMasterIdLst>
    <p:handoutMasterId r:id="rId36"/>
  </p:handoutMasterIdLst>
  <p:sldIdLst>
    <p:sldId id="394" r:id="rId5"/>
    <p:sldId id="379" r:id="rId6"/>
    <p:sldId id="380" r:id="rId7"/>
    <p:sldId id="383" r:id="rId8"/>
    <p:sldId id="355" r:id="rId9"/>
    <p:sldId id="395" r:id="rId10"/>
    <p:sldId id="356" r:id="rId11"/>
    <p:sldId id="294" r:id="rId12"/>
    <p:sldId id="384" r:id="rId13"/>
    <p:sldId id="353" r:id="rId14"/>
    <p:sldId id="354" r:id="rId15"/>
    <p:sldId id="385" r:id="rId16"/>
    <p:sldId id="357" r:id="rId17"/>
    <p:sldId id="359" r:id="rId18"/>
    <p:sldId id="386" r:id="rId19"/>
    <p:sldId id="358" r:id="rId20"/>
    <p:sldId id="374" r:id="rId21"/>
    <p:sldId id="360" r:id="rId22"/>
    <p:sldId id="387" r:id="rId23"/>
    <p:sldId id="375" r:id="rId24"/>
    <p:sldId id="388" r:id="rId25"/>
    <p:sldId id="376" r:id="rId26"/>
    <p:sldId id="389" r:id="rId27"/>
    <p:sldId id="377" r:id="rId28"/>
    <p:sldId id="390" r:id="rId29"/>
    <p:sldId id="378" r:id="rId30"/>
    <p:sldId id="391" r:id="rId31"/>
    <p:sldId id="392" r:id="rId32"/>
    <p:sldId id="393" r:id="rId33"/>
    <p:sldId id="39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A571E-215F-B39B-C6E5-738881FD8925}" name="Patricia Keays" initials="PK" userId="S::patricia.keays@un.org::c6196559-bdbb-4a86-a5b7-05eec1c8f113" providerId="AD"/>
  <p188:author id="{BB9269A0-4C78-3728-56BB-2F6D64562D7B}" name="Patricia Keays" initials="PK" userId="af1ba9049954c777" providerId="Windows Live"/>
  <p188:author id="{47A807C1-D396-40A4-7499-EFFAAF56E34D}" name="Brian Connolly" initials="BC" userId="Brian Connolly" providerId="None"/>
  <p188:author id="{01DB83C2-243D-168C-1D66-66059C41A7D0}" name="Priscilla Sefu Boguidjogho" initials="PB" userId="S::priscilla.sefuboguidjogho@un.org::a476b0c4-f31c-482a-9c6b-6dd6c03d460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DE"/>
    <a:srgbClr val="756F70"/>
    <a:srgbClr val="0556A6"/>
    <a:srgbClr val="538135"/>
    <a:srgbClr val="0055A5"/>
    <a:srgbClr val="0077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D6A5F3-1433-2153-31CA-65DFFFC16C89}" v="105" dt="2025-10-03T22:51:48.7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129" autoAdjust="0"/>
  </p:normalViewPr>
  <p:slideViewPr>
    <p:cSldViewPr snapToGrid="0">
      <p:cViewPr varScale="1">
        <p:scale>
          <a:sx n="66" d="100"/>
          <a:sy n="66" d="100"/>
        </p:scale>
        <p:origin x="62" y="11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84" d="100"/>
          <a:sy n="84" d="100"/>
        </p:scale>
        <p:origin x="3828"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D88C845-7246-407D-1934-022F03AF6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78334A9-F3EB-EC20-1CD2-715473F7AA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0FBF99-D6BD-4A5B-8804-F0ABF2AAEA87}" type="datetimeFigureOut">
              <a:rPr lang="en-US" smtClean="0"/>
              <a:t>10/31/2025</a:t>
            </a:fld>
            <a:endParaRPr lang="en-US" dirty="0"/>
          </a:p>
        </p:txBody>
      </p:sp>
      <p:sp>
        <p:nvSpPr>
          <p:cNvPr id="4" name="Footer Placeholder 3">
            <a:extLst>
              <a:ext uri="{FF2B5EF4-FFF2-40B4-BE49-F238E27FC236}">
                <a16:creationId xmlns:a16="http://schemas.microsoft.com/office/drawing/2014/main" id="{1BDEE8B0-D768-BCCD-5FC1-3808A235EFD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Tree>
    <p:extLst>
      <p:ext uri="{BB962C8B-B14F-4D97-AF65-F5344CB8AC3E}">
        <p14:creationId xmlns:p14="http://schemas.microsoft.com/office/powerpoint/2010/main" val="2245500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FF80-FAEE-440E-826B-5CC2D2B31D0E}" type="datetimeFigureOut">
              <a:rPr lang="en-US" smtClean="0"/>
              <a:t>10/31/2025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CF97C7-2C0D-4DC0-92D4-71B42A9A9F32}" type="slidenum">
              <a:rPr lang="en-US" smtClean="0"/>
              <a:t>‹#›</a:t>
            </a:fld>
            <a:endParaRPr lang="en-US" dirty="0"/>
          </a:p>
        </p:txBody>
      </p:sp>
    </p:spTree>
    <p:extLst>
      <p:ext uri="{BB962C8B-B14F-4D97-AF65-F5344CB8AC3E}">
        <p14:creationId xmlns:p14="http://schemas.microsoft.com/office/powerpoint/2010/main" val="272329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1</a:t>
            </a:fld>
            <a:endParaRPr lang="en-US" dirty="0"/>
          </a:p>
        </p:txBody>
      </p:sp>
    </p:spTree>
    <p:extLst>
      <p:ext uri="{BB962C8B-B14F-4D97-AF65-F5344CB8AC3E}">
        <p14:creationId xmlns:p14="http://schemas.microsoft.com/office/powerpoint/2010/main" val="325162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2</a:t>
            </a:fld>
            <a:endParaRPr lang="en-US" dirty="0"/>
          </a:p>
        </p:txBody>
      </p:sp>
    </p:spTree>
    <p:extLst>
      <p:ext uri="{BB962C8B-B14F-4D97-AF65-F5344CB8AC3E}">
        <p14:creationId xmlns:p14="http://schemas.microsoft.com/office/powerpoint/2010/main" val="1011882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CF97C7-2C0D-4DC0-92D4-71B42A9A9F32}" type="slidenum">
              <a:rPr lang="en-US" smtClean="0"/>
              <a:t>15</a:t>
            </a:fld>
            <a:endParaRPr lang="en-US" dirty="0"/>
          </a:p>
        </p:txBody>
      </p:sp>
    </p:spTree>
    <p:extLst>
      <p:ext uri="{BB962C8B-B14F-4D97-AF65-F5344CB8AC3E}">
        <p14:creationId xmlns:p14="http://schemas.microsoft.com/office/powerpoint/2010/main" val="1467520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23</a:t>
            </a:fld>
            <a:endParaRPr lang="en-US" dirty="0"/>
          </a:p>
        </p:txBody>
      </p:sp>
    </p:spTree>
    <p:extLst>
      <p:ext uri="{BB962C8B-B14F-4D97-AF65-F5344CB8AC3E}">
        <p14:creationId xmlns:p14="http://schemas.microsoft.com/office/powerpoint/2010/main" val="1250347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24</a:t>
            </a:fld>
            <a:endParaRPr lang="en-US" dirty="0"/>
          </a:p>
        </p:txBody>
      </p:sp>
    </p:spTree>
    <p:extLst>
      <p:ext uri="{BB962C8B-B14F-4D97-AF65-F5344CB8AC3E}">
        <p14:creationId xmlns:p14="http://schemas.microsoft.com/office/powerpoint/2010/main" val="1287197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25</a:t>
            </a:fld>
            <a:endParaRPr lang="en-US" dirty="0"/>
          </a:p>
        </p:txBody>
      </p:sp>
    </p:spTree>
    <p:extLst>
      <p:ext uri="{BB962C8B-B14F-4D97-AF65-F5344CB8AC3E}">
        <p14:creationId xmlns:p14="http://schemas.microsoft.com/office/powerpoint/2010/main" val="3408661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26</a:t>
            </a:fld>
            <a:endParaRPr lang="en-US" dirty="0"/>
          </a:p>
        </p:txBody>
      </p:sp>
    </p:spTree>
    <p:extLst>
      <p:ext uri="{BB962C8B-B14F-4D97-AF65-F5344CB8AC3E}">
        <p14:creationId xmlns:p14="http://schemas.microsoft.com/office/powerpoint/2010/main" val="1324401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27</a:t>
            </a:fld>
            <a:endParaRPr lang="en-US" dirty="0"/>
          </a:p>
        </p:txBody>
      </p:sp>
    </p:spTree>
    <p:extLst>
      <p:ext uri="{BB962C8B-B14F-4D97-AF65-F5344CB8AC3E}">
        <p14:creationId xmlns:p14="http://schemas.microsoft.com/office/powerpoint/2010/main" val="411521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CF97C7-2C0D-4DC0-92D4-71B42A9A9F32}" type="slidenum">
              <a:rPr lang="en-US" smtClean="0"/>
              <a:t>28</a:t>
            </a:fld>
            <a:endParaRPr lang="en-US" dirty="0"/>
          </a:p>
        </p:txBody>
      </p:sp>
    </p:spTree>
    <p:extLst>
      <p:ext uri="{BB962C8B-B14F-4D97-AF65-F5344CB8AC3E}">
        <p14:creationId xmlns:p14="http://schemas.microsoft.com/office/powerpoint/2010/main" val="2619042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563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84E87CA-1A64-2644-7E72-40D785CA9F96}"/>
              </a:ext>
            </a:extLst>
          </p:cNvPr>
          <p:cNvSpPr txBox="1">
            <a:spLocks/>
          </p:cNvSpPr>
          <p:nvPr userDrawn="1"/>
        </p:nvSpPr>
        <p:spPr>
          <a:xfrm>
            <a:off x="838200" y="304005"/>
            <a:ext cx="10058400" cy="7239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pPr algn="l"/>
            <a:endParaRPr lang="en-US" sz="4000" dirty="0"/>
          </a:p>
        </p:txBody>
      </p:sp>
      <p:pic>
        <p:nvPicPr>
          <p:cNvPr id="2" name="Picture 2" descr="A black background with a black square&#10;&#10;Description automatically generated with medium confidence">
            <a:extLst>
              <a:ext uri="{FF2B5EF4-FFF2-40B4-BE49-F238E27FC236}">
                <a16:creationId xmlns:a16="http://schemas.microsoft.com/office/drawing/2014/main" id="{594787DF-E1E4-A2A8-C0EC-C9F47FB845BC}"/>
              </a:ext>
            </a:extLst>
          </p:cNvPr>
          <p:cNvPicPr>
            <a:picLocks noChangeAspect="1" noChangeArrowheads="1"/>
          </p:cNvPicPr>
          <p:nvPr userDrawn="1"/>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18451" y="125955"/>
            <a:ext cx="632813" cy="5400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4">
            <a:extLst>
              <a:ext uri="{FF2B5EF4-FFF2-40B4-BE49-F238E27FC236}">
                <a16:creationId xmlns:a16="http://schemas.microsoft.com/office/drawing/2014/main" id="{3A86D136-EA4B-5C1D-5411-CF8CDE255CED}"/>
              </a:ext>
            </a:extLst>
          </p:cNvPr>
          <p:cNvSpPr txBox="1">
            <a:spLocks/>
          </p:cNvSpPr>
          <p:nvPr userDrawn="1"/>
        </p:nvSpPr>
        <p:spPr>
          <a:xfrm>
            <a:off x="696000" y="6444045"/>
            <a:ext cx="10800000" cy="288000"/>
          </a:xfrm>
          <a:prstGeom prst="rect">
            <a:avLst/>
          </a:prstGeom>
        </p:spPr>
        <p:txBody>
          <a:bodyPr vert="horz" lIns="91440" tIns="45720" rIns="91440" bIns="45720" rtlCol="0" anchor="ctr"/>
          <a:lstStyle>
            <a:defPPr>
              <a:defRPr lang="en-US"/>
            </a:defPPr>
            <a:lvl1pPr marL="0" algn="l" defTabSz="914400" rtl="0" eaLnBrk="1" latinLnBrk="0" hangingPunct="1">
              <a:defRPr sz="1100" b="1" kern="1200">
                <a:solidFill>
                  <a:schemeClr val="tx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1100" noProof="0" dirty="0">
                <a:solidFill>
                  <a:schemeClr val="bg1">
                    <a:lumMod val="65000"/>
                  </a:schemeClr>
                </a:solidFill>
              </a:rPr>
              <a:t>MFBPD de l’ONU 2025                                                                                                                                                                Diapositive </a:t>
            </a:r>
            <a:fld id="{60323EB4-2EFA-49D3-81CD-1A9035A87ED7}" type="slidenum">
              <a:rPr lang="fr-FR" sz="1100" noProof="0" smtClean="0">
                <a:solidFill>
                  <a:schemeClr val="bg1">
                    <a:lumMod val="65000"/>
                  </a:schemeClr>
                </a:solidFill>
              </a:rPr>
              <a:pPr algn="ctr"/>
              <a:t>‹#›</a:t>
            </a:fld>
            <a:endParaRPr lang="fr-FR" sz="1100" noProof="0" dirty="0">
              <a:solidFill>
                <a:schemeClr val="bg1">
                  <a:lumMod val="65000"/>
                </a:schemeClr>
              </a:solidFill>
            </a:endParaRPr>
          </a:p>
        </p:txBody>
      </p:sp>
      <p:sp>
        <p:nvSpPr>
          <p:cNvPr id="4" name="TextBox 3">
            <a:extLst>
              <a:ext uri="{FF2B5EF4-FFF2-40B4-BE49-F238E27FC236}">
                <a16:creationId xmlns:a16="http://schemas.microsoft.com/office/drawing/2014/main" id="{A07B4B76-7750-9B08-C79D-43A21F202DCE}"/>
              </a:ext>
            </a:extLst>
          </p:cNvPr>
          <p:cNvSpPr txBox="1"/>
          <p:nvPr userDrawn="1"/>
        </p:nvSpPr>
        <p:spPr>
          <a:xfrm>
            <a:off x="838200" y="257454"/>
            <a:ext cx="9980251" cy="261610"/>
          </a:xfrm>
          <a:prstGeom prst="rect">
            <a:avLst/>
          </a:prstGeom>
          <a:noFill/>
        </p:spPr>
        <p:txBody>
          <a:bodyPr wrap="square" rtlCol="0">
            <a:spAutoFit/>
          </a:bodyPr>
          <a:lstStyle/>
          <a:p>
            <a:pPr algn="r"/>
            <a:r>
              <a:rPr lang="fr-FR" sz="1100" b="1" noProof="0" dirty="0">
                <a:solidFill>
                  <a:schemeClr val="bg1">
                    <a:lumMod val="65000"/>
                  </a:schemeClr>
                </a:solidFill>
                <a:latin typeface="Verdana" panose="020B0604030504040204" pitchFamily="34" charset="0"/>
                <a:ea typeface="Verdana" panose="020B0604030504040204" pitchFamily="34" charset="0"/>
              </a:rPr>
              <a:t>3.3 Exploitation et abus sexuels</a:t>
            </a:r>
          </a:p>
        </p:txBody>
      </p:sp>
    </p:spTree>
    <p:extLst>
      <p:ext uri="{BB962C8B-B14F-4D97-AF65-F5344CB8AC3E}">
        <p14:creationId xmlns:p14="http://schemas.microsoft.com/office/powerpoint/2010/main" val="413181311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5.png"/><Relationship Id="rId5" Type="http://schemas.openxmlformats.org/officeDocument/2006/relationships/tags" Target="../tags/tag21.xml"/><Relationship Id="rId10" Type="http://schemas.openxmlformats.org/officeDocument/2006/relationships/image" Target="../media/image4.png"/><Relationship Id="rId4" Type="http://schemas.openxmlformats.org/officeDocument/2006/relationships/tags" Target="../tags/tag20.xml"/><Relationship Id="rId9"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4.xml"/><Relationship Id="rId1" Type="http://schemas.openxmlformats.org/officeDocument/2006/relationships/tags" Target="../tags/tag4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hyperlink" Target="mailto:ethicsoffice@un.org" TargetMode="External"/></Relationships>
</file>

<file path=ppt/slides/_rels/slide23.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notesSlide" Target="../notesSlides/notesSlide5.xml"/><Relationship Id="rId4"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7.png"/><Relationship Id="rId5" Type="http://schemas.openxmlformats.org/officeDocument/2006/relationships/notesSlide" Target="../notesSlides/notesSlide6.xml"/><Relationship Id="rId4"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7.xml"/></Relationships>
</file>

<file path=ppt/slides/_rels/slide4.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A845AF-F6DF-96E4-F9ED-E28FBCB546BD}"/>
              </a:ext>
            </a:extLst>
          </p:cNvPr>
          <p:cNvSpPr txBox="1"/>
          <p:nvPr>
            <p:custDataLst>
              <p:tags r:id="rId1"/>
            </p:custDataLst>
          </p:nvPr>
        </p:nvSpPr>
        <p:spPr>
          <a:xfrm>
            <a:off x="1524000" y="2551837"/>
            <a:ext cx="9144000" cy="1754326"/>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3.3 Exploitation et abus sexuels</a:t>
            </a:r>
          </a:p>
        </p:txBody>
      </p:sp>
    </p:spTree>
    <p:extLst>
      <p:ext uri="{BB962C8B-B14F-4D97-AF65-F5344CB8AC3E}">
        <p14:creationId xmlns:p14="http://schemas.microsoft.com/office/powerpoint/2010/main" val="2559560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7233973-F6E6-5781-4625-4A9579788E05}"/>
              </a:ext>
            </a:extLst>
          </p:cNvPr>
          <p:cNvSpPr txBox="1"/>
          <p:nvPr>
            <p:custDataLst>
              <p:tags r:id="rId1"/>
            </p:custDataLst>
          </p:nvPr>
        </p:nvSpPr>
        <p:spPr>
          <a:xfrm>
            <a:off x="1595997" y="1780465"/>
            <a:ext cx="900000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dirty="0">
                <a:latin typeface="Verdana"/>
                <a:ea typeface="Verdana"/>
                <a:cs typeface="Arial"/>
              </a:rPr>
              <a:t>Les normes de conduite de l’ONU interdisent toute activité sexuelle avec une personne âgée de moins de 18 ans, quel que soit l'âge de la majorité ou l'âge du consentement dans le pays où vous êtes déployé. </a:t>
            </a:r>
          </a:p>
          <a:p>
            <a:pPr marL="342900" indent="-342900">
              <a:spcBef>
                <a:spcPts val="600"/>
              </a:spcBef>
              <a:spcAft>
                <a:spcPts val="600"/>
              </a:spcAft>
              <a:buFont typeface="Arial" panose="020B0604020202020204" pitchFamily="34" charset="0"/>
              <a:buChar char="•"/>
            </a:pPr>
            <a:r>
              <a:rPr lang="fr-FR" sz="2000" dirty="0">
                <a:latin typeface="Verdana"/>
                <a:ea typeface="Verdana"/>
                <a:cs typeface="Arial"/>
              </a:rPr>
              <a:t>L'âge du consentement est l'âge auquel une personne peut légalement accepter d'avoir des relations sexuelles.</a:t>
            </a:r>
          </a:p>
          <a:p>
            <a:pPr marL="342900" indent="-342900">
              <a:spcBef>
                <a:spcPts val="600"/>
              </a:spcBef>
              <a:spcAft>
                <a:spcPts val="600"/>
              </a:spcAft>
              <a:buFont typeface="Arial" panose="020B0604020202020204" pitchFamily="34" charset="0"/>
              <a:buChar char="•"/>
            </a:pPr>
            <a:r>
              <a:rPr lang="fr-FR" sz="2000" dirty="0">
                <a:solidFill>
                  <a:srgbClr val="FF0000"/>
                </a:solidFill>
                <a:latin typeface="Verdana"/>
                <a:ea typeface="Verdana"/>
                <a:cs typeface="Arial"/>
              </a:rPr>
              <a:t>Une erreur sur l'âge d'un enfant ne constitue pas un moyen de défense valable.</a:t>
            </a:r>
          </a:p>
          <a:p>
            <a:pPr marL="342900" indent="-342900">
              <a:spcBef>
                <a:spcPts val="600"/>
              </a:spcBef>
              <a:spcAft>
                <a:spcPts val="600"/>
              </a:spcAft>
              <a:buFont typeface="Arial" panose="020B0604020202020204" pitchFamily="34" charset="0"/>
              <a:buChar char="•"/>
            </a:pPr>
            <a:r>
              <a:rPr lang="fr-FR" sz="2000" dirty="0">
                <a:solidFill>
                  <a:srgbClr val="FF0000"/>
                </a:solidFill>
                <a:latin typeface="Verdana"/>
                <a:ea typeface="Verdana"/>
                <a:cs typeface="Arial"/>
              </a:rPr>
              <a:t>Si un enfant vous dit qu'il a plus de 18 ans alors qu'il n'a pas l'âge requis, l’ONU vous considérera tout de même comme responsable. </a:t>
            </a:r>
          </a:p>
          <a:p>
            <a:pPr>
              <a:spcBef>
                <a:spcPts val="600"/>
              </a:spcBef>
              <a:spcAft>
                <a:spcPts val="600"/>
              </a:spcAft>
            </a:pPr>
            <a:endParaRPr lang="en-GB" altLang="en-US" sz="2000" dirty="0">
              <a:latin typeface="Verdana" panose="020B0604030504040204" pitchFamily="34" charset="0"/>
              <a:ea typeface="Verdana" panose="020B0604030504040204" pitchFamily="34" charset="0"/>
              <a:cs typeface="Arial" panose="020B0604020202020204" pitchFamily="34" charset="0"/>
            </a:endParaRPr>
          </a:p>
        </p:txBody>
      </p:sp>
      <p:sp>
        <p:nvSpPr>
          <p:cNvPr id="4" name="TextBox 3">
            <a:extLst>
              <a:ext uri="{FF2B5EF4-FFF2-40B4-BE49-F238E27FC236}">
                <a16:creationId xmlns:a16="http://schemas.microsoft.com/office/drawing/2014/main" id="{8F4A05E9-1068-4CBE-FB8B-1830483E3586}"/>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Les activités sexuelles avec des enfants</a:t>
            </a:r>
          </a:p>
        </p:txBody>
      </p:sp>
      <p:pic>
        <p:nvPicPr>
          <p:cNvPr id="11" name="Picture 10">
            <a:extLst>
              <a:ext uri="{FF2B5EF4-FFF2-40B4-BE49-F238E27FC236}">
                <a16:creationId xmlns:a16="http://schemas.microsoft.com/office/drawing/2014/main" id="{C583C7B4-5A81-3D15-760D-07EA4C01272E}"/>
              </a:ext>
            </a:extLst>
          </p:cNvPr>
          <p:cNvPicPr>
            <a:picLocks noChangeAspect="1"/>
          </p:cNvPicPr>
          <p:nvPr>
            <p:custDataLst>
              <p:tags r:id="rId3"/>
            </p:custDataLst>
          </p:nvPr>
        </p:nvPicPr>
        <p:blipFill>
          <a:blip r:embed="rId10"/>
          <a:stretch>
            <a:fillRect/>
          </a:stretch>
        </p:blipFill>
        <p:spPr>
          <a:xfrm>
            <a:off x="10595999" y="1500685"/>
            <a:ext cx="1190625" cy="2257425"/>
          </a:xfrm>
          <a:prstGeom prst="rect">
            <a:avLst/>
          </a:prstGeom>
        </p:spPr>
      </p:pic>
      <p:pic>
        <p:nvPicPr>
          <p:cNvPr id="13" name="Picture 12">
            <a:extLst>
              <a:ext uri="{FF2B5EF4-FFF2-40B4-BE49-F238E27FC236}">
                <a16:creationId xmlns:a16="http://schemas.microsoft.com/office/drawing/2014/main" id="{978D29CF-9672-E870-142C-375043FE2197}"/>
              </a:ext>
            </a:extLst>
          </p:cNvPr>
          <p:cNvPicPr>
            <a:picLocks noChangeAspect="1"/>
          </p:cNvPicPr>
          <p:nvPr>
            <p:custDataLst>
              <p:tags r:id="rId4"/>
            </p:custDataLst>
          </p:nvPr>
        </p:nvPicPr>
        <p:blipFill>
          <a:blip r:embed="rId11"/>
          <a:stretch>
            <a:fillRect/>
          </a:stretch>
        </p:blipFill>
        <p:spPr>
          <a:xfrm>
            <a:off x="10681724" y="4110582"/>
            <a:ext cx="1104900" cy="1905000"/>
          </a:xfrm>
          <a:prstGeom prst="rect">
            <a:avLst/>
          </a:prstGeom>
        </p:spPr>
      </p:pic>
      <p:sp>
        <p:nvSpPr>
          <p:cNvPr id="2" name="TextBox 1">
            <a:extLst>
              <a:ext uri="{FF2B5EF4-FFF2-40B4-BE49-F238E27FC236}">
                <a16:creationId xmlns:a16="http://schemas.microsoft.com/office/drawing/2014/main" id="{1C58E307-DBFA-4F40-81D8-E1D3E0987334}"/>
              </a:ext>
            </a:extLst>
          </p:cNvPr>
          <p:cNvSpPr txBox="1"/>
          <p:nvPr>
            <p:custDataLst>
              <p:tags r:id="rId5"/>
            </p:custDataLst>
          </p:nvPr>
        </p:nvSpPr>
        <p:spPr>
          <a:xfrm rot="-300000">
            <a:off x="10687487" y="3203261"/>
            <a:ext cx="1200373" cy="184666"/>
          </a:xfrm>
          <a:prstGeom prst="rect">
            <a:avLst/>
          </a:prstGeom>
          <a:solidFill>
            <a:schemeClr val="bg1"/>
          </a:solidFill>
        </p:spPr>
        <p:txBody>
          <a:bodyPr wrap="square" tIns="0" bIns="0" rtlCol="0">
            <a:spAutoFit/>
          </a:bodyPr>
          <a:lstStyle/>
          <a:p>
            <a:r>
              <a:rPr lang="fr-FR" sz="1200" dirty="0">
                <a:solidFill>
                  <a:srgbClr val="756F70"/>
                </a:solidFill>
              </a:rPr>
              <a:t>18 ans et plus</a:t>
            </a:r>
          </a:p>
        </p:txBody>
      </p:sp>
      <p:sp>
        <p:nvSpPr>
          <p:cNvPr id="7" name="TextBox 6">
            <a:extLst>
              <a:ext uri="{FF2B5EF4-FFF2-40B4-BE49-F238E27FC236}">
                <a16:creationId xmlns:a16="http://schemas.microsoft.com/office/drawing/2014/main" id="{FEE3E514-6EB0-444F-81DD-1814FFEF1C11}"/>
              </a:ext>
            </a:extLst>
          </p:cNvPr>
          <p:cNvSpPr txBox="1"/>
          <p:nvPr>
            <p:custDataLst>
              <p:tags r:id="rId6"/>
            </p:custDataLst>
          </p:nvPr>
        </p:nvSpPr>
        <p:spPr>
          <a:xfrm rot="-300000">
            <a:off x="10666213" y="5493343"/>
            <a:ext cx="1200373" cy="184666"/>
          </a:xfrm>
          <a:prstGeom prst="rect">
            <a:avLst/>
          </a:prstGeom>
          <a:solidFill>
            <a:schemeClr val="bg1"/>
          </a:solidFill>
        </p:spPr>
        <p:txBody>
          <a:bodyPr wrap="square" tIns="0" bIns="0" rtlCol="0">
            <a:spAutoFit/>
          </a:bodyPr>
          <a:lstStyle/>
          <a:p>
            <a:r>
              <a:rPr lang="fr-FR" sz="1200" dirty="0">
                <a:solidFill>
                  <a:srgbClr val="756F70"/>
                </a:solidFill>
              </a:rPr>
              <a:t>0 à 17 ans</a:t>
            </a:r>
          </a:p>
        </p:txBody>
      </p:sp>
      <p:sp>
        <p:nvSpPr>
          <p:cNvPr id="8" name="TextBox 7">
            <a:extLst>
              <a:ext uri="{FF2B5EF4-FFF2-40B4-BE49-F238E27FC236}">
                <a16:creationId xmlns:a16="http://schemas.microsoft.com/office/drawing/2014/main" id="{D4F7307A-0DE4-4DC8-8877-0A4C14181B1E}"/>
              </a:ext>
            </a:extLst>
          </p:cNvPr>
          <p:cNvSpPr txBox="1"/>
          <p:nvPr>
            <p:custDataLst>
              <p:tags r:id="rId7"/>
            </p:custDataLst>
          </p:nvPr>
        </p:nvSpPr>
        <p:spPr>
          <a:xfrm rot="-300000">
            <a:off x="10960224" y="3427070"/>
            <a:ext cx="654898" cy="184666"/>
          </a:xfrm>
          <a:prstGeom prst="rect">
            <a:avLst/>
          </a:prstGeom>
          <a:solidFill>
            <a:srgbClr val="009FDE"/>
          </a:solidFill>
        </p:spPr>
        <p:txBody>
          <a:bodyPr wrap="square" tIns="0" bIns="0" rtlCol="0">
            <a:spAutoFit/>
          </a:bodyPr>
          <a:lstStyle/>
          <a:p>
            <a:r>
              <a:rPr lang="fr-FR" sz="1200" dirty="0">
                <a:solidFill>
                  <a:schemeClr val="bg1"/>
                </a:solidFill>
              </a:rPr>
              <a:t>Adulte</a:t>
            </a:r>
          </a:p>
        </p:txBody>
      </p:sp>
      <p:sp>
        <p:nvSpPr>
          <p:cNvPr id="9" name="TextBox 8">
            <a:extLst>
              <a:ext uri="{FF2B5EF4-FFF2-40B4-BE49-F238E27FC236}">
                <a16:creationId xmlns:a16="http://schemas.microsoft.com/office/drawing/2014/main" id="{580FB9DA-5171-466B-A661-31CD404256AD}"/>
              </a:ext>
            </a:extLst>
          </p:cNvPr>
          <p:cNvSpPr txBox="1"/>
          <p:nvPr>
            <p:custDataLst>
              <p:tags r:id="rId8"/>
            </p:custDataLst>
          </p:nvPr>
        </p:nvSpPr>
        <p:spPr>
          <a:xfrm rot="-300000">
            <a:off x="10960198" y="5689207"/>
            <a:ext cx="667984" cy="184666"/>
          </a:xfrm>
          <a:prstGeom prst="rect">
            <a:avLst/>
          </a:prstGeom>
          <a:solidFill>
            <a:srgbClr val="009FDE"/>
          </a:solidFill>
        </p:spPr>
        <p:txBody>
          <a:bodyPr wrap="square" tIns="0" bIns="0" rtlCol="0">
            <a:spAutoFit/>
          </a:bodyPr>
          <a:lstStyle/>
          <a:p>
            <a:r>
              <a:rPr lang="fr-FR" sz="1200" dirty="0">
                <a:solidFill>
                  <a:schemeClr val="bg1"/>
                </a:solidFill>
              </a:rPr>
              <a:t>Enfant</a:t>
            </a:r>
          </a:p>
        </p:txBody>
      </p:sp>
    </p:spTree>
    <p:extLst>
      <p:ext uri="{BB962C8B-B14F-4D97-AF65-F5344CB8AC3E}">
        <p14:creationId xmlns:p14="http://schemas.microsoft.com/office/powerpoint/2010/main" val="2680849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1305341"/>
            <a:ext cx="9000000" cy="51706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2700" algn="just">
              <a:spcBef>
                <a:spcPts val="600"/>
              </a:spcBef>
              <a:spcAft>
                <a:spcPts val="600"/>
              </a:spcAft>
              <a:tabLst>
                <a:tab pos="354965" algn="l"/>
              </a:tabLst>
            </a:pPr>
            <a:r>
              <a:rPr lang="fr-FR" sz="2000" b="1" dirty="0">
                <a:latin typeface="Verdana" panose="020B0604030504040204" pitchFamily="34" charset="0"/>
                <a:ea typeface="Verdana" panose="020B0604030504040204" pitchFamily="34" charset="0"/>
                <a:cs typeface="Century Gothic"/>
              </a:rPr>
              <a:t>Les relations sexuelles avec des travailleurs du sexe</a:t>
            </a:r>
          </a:p>
          <a:p>
            <a:pPr marL="285750" indent="-285750">
              <a:spcBef>
                <a:spcPts val="600"/>
              </a:spcBef>
              <a:spcAft>
                <a:spcPts val="600"/>
              </a:spcAft>
              <a:buFont typeface="Arial" panose="020B0604020202020204" pitchFamily="34" charset="0"/>
              <a:buChar char="•"/>
            </a:pPr>
            <a:r>
              <a:rPr lang="fr-FR" sz="2000" i="0" dirty="0">
                <a:solidFill>
                  <a:srgbClr val="000000"/>
                </a:solidFill>
                <a:effectLst/>
                <a:latin typeface="Verdana" panose="020B0604030504040204" pitchFamily="34" charset="0"/>
                <a:ea typeface="Verdana" panose="020B0604030504040204" pitchFamily="34" charset="0"/>
                <a:cs typeface="Roboto" panose="02000000000000000000" pitchFamily="2" charset="0"/>
              </a:rPr>
              <a:t>L’ONU interdit les relations sexuelles avec les travailleurs du sexe. </a:t>
            </a:r>
          </a:p>
          <a:p>
            <a:pPr marL="285750" indent="-285750">
              <a:spcBef>
                <a:spcPts val="600"/>
              </a:spcBef>
              <a:spcAft>
                <a:spcPts val="600"/>
              </a:spcAft>
              <a:buFont typeface="Arial" panose="020B0604020202020204" pitchFamily="34" charset="0"/>
              <a:buChar char="•"/>
            </a:pPr>
            <a:r>
              <a:rPr lang="fr-FR" sz="2000" dirty="0">
                <a:solidFill>
                  <a:srgbClr val="000000"/>
                </a:solidFill>
                <a:latin typeface="Verdana"/>
                <a:ea typeface="Verdana"/>
                <a:cs typeface="Roboto"/>
              </a:rPr>
              <a:t>Aucune relation sexuelle avec des travailleurs du sexe</a:t>
            </a:r>
            <a:r>
              <a:rPr lang="fr-FR" sz="2000" i="0" dirty="0">
                <a:solidFill>
                  <a:srgbClr val="000000"/>
                </a:solidFill>
                <a:effectLst/>
                <a:latin typeface="Verdana"/>
                <a:ea typeface="Verdana"/>
                <a:cs typeface="Roboto"/>
              </a:rPr>
              <a:t>, même</a:t>
            </a:r>
            <a:r>
              <a:rPr lang="fr-FR" sz="2000" dirty="0">
                <a:solidFill>
                  <a:srgbClr val="000000"/>
                </a:solidFill>
                <a:latin typeface="Verdana"/>
                <a:ea typeface="Verdana"/>
                <a:cs typeface="Roboto"/>
              </a:rPr>
              <a:t> si la prostitution ou le travail du sexe sont tolérés ou </a:t>
            </a:r>
            <a:r>
              <a:rPr lang="fr-FR" sz="2000" i="0" dirty="0">
                <a:solidFill>
                  <a:srgbClr val="000000"/>
                </a:solidFill>
                <a:effectLst/>
                <a:latin typeface="Verdana"/>
                <a:ea typeface="Verdana"/>
                <a:cs typeface="Roboto"/>
              </a:rPr>
              <a:t>légaux dans le pays, n’est tolérée.</a:t>
            </a:r>
          </a:p>
          <a:p>
            <a:pPr marL="12700" algn="just">
              <a:spcBef>
                <a:spcPts val="600"/>
              </a:spcBef>
              <a:spcAft>
                <a:spcPts val="600"/>
              </a:spcAft>
              <a:tabLst>
                <a:tab pos="354965" algn="l"/>
              </a:tabLst>
            </a:pPr>
            <a:endParaRPr lang="fr-FR" sz="2000" spc="-10" dirty="0">
              <a:latin typeface="Verdana" panose="020B0604030504040204" pitchFamily="34" charset="0"/>
              <a:ea typeface="Verdana" panose="020B0604030504040204" pitchFamily="34" charset="0"/>
              <a:cs typeface="Century Gothic"/>
            </a:endParaRPr>
          </a:p>
          <a:p>
            <a:pPr marL="12700" algn="just">
              <a:spcBef>
                <a:spcPts val="600"/>
              </a:spcBef>
              <a:spcAft>
                <a:spcPts val="600"/>
              </a:spcAft>
              <a:tabLst>
                <a:tab pos="354965" algn="l"/>
              </a:tabLst>
            </a:pPr>
            <a:r>
              <a:rPr lang="fr-FR" sz="2000" b="1" dirty="0">
                <a:latin typeface="Verdana" panose="020B0604030504040204" pitchFamily="34" charset="0"/>
                <a:ea typeface="Verdana" panose="020B0604030504040204" pitchFamily="34" charset="0"/>
                <a:cs typeface="Century Gothic"/>
              </a:rPr>
              <a:t>Relations sexuelles en échange d'argent ou de biens</a:t>
            </a:r>
          </a:p>
          <a:p>
            <a:pPr marL="285750" indent="-285750">
              <a:spcBef>
                <a:spcPts val="600"/>
              </a:spcBef>
              <a:spcAft>
                <a:spcPts val="600"/>
              </a:spcAft>
              <a:buFont typeface="Arial" panose="020B0604020202020204" pitchFamily="34" charset="0"/>
              <a:buChar char="•"/>
            </a:pPr>
            <a:r>
              <a:rPr lang="fr-FR" sz="2000" dirty="0">
                <a:latin typeface="Verdana"/>
                <a:ea typeface="Verdana"/>
                <a:cs typeface="Roboto"/>
              </a:rPr>
              <a:t>L’ONU interdit l'échange de relations sexuelles contre de l'argent ou des biens (sexe transactionnel).</a:t>
            </a:r>
          </a:p>
          <a:p>
            <a:pPr marL="285750" indent="-285750">
              <a:spcBef>
                <a:spcPts val="600"/>
              </a:spcBef>
              <a:spcAft>
                <a:spcPts val="600"/>
              </a:spcAft>
              <a:buFont typeface="Arial" panose="020B0604020202020204" pitchFamily="34" charset="0"/>
              <a:buChar char="•"/>
            </a:pPr>
            <a:r>
              <a:rPr lang="fr-FR" sz="2000" dirty="0">
                <a:solidFill>
                  <a:srgbClr val="000000"/>
                </a:solidFill>
                <a:latin typeface="Verdana"/>
                <a:ea typeface="Verdana"/>
                <a:cs typeface="Roboto"/>
              </a:rPr>
              <a:t>Il est interdit d'échanger de l'argent, de la nourriture, un emploi, des biens, une aide ou des services contre des relations sexuelles ou des faveurs sexuelles.</a:t>
            </a:r>
          </a:p>
          <a:p>
            <a:pPr marL="12700" algn="just">
              <a:spcBef>
                <a:spcPts val="600"/>
              </a:spcBef>
              <a:spcAft>
                <a:spcPts val="600"/>
              </a:spcAft>
              <a:tabLst>
                <a:tab pos="354965" algn="l"/>
              </a:tabLst>
            </a:pPr>
            <a:endParaRPr lang="fr-FR" sz="2000" spc="-10" dirty="0">
              <a:latin typeface="Verdana" panose="020B0604030504040204" pitchFamily="34" charset="0"/>
              <a:ea typeface="Verdana" panose="020B0604030504040204" pitchFamily="34" charset="0"/>
              <a:cs typeface="Century Gothic"/>
            </a:endParaRPr>
          </a:p>
        </p:txBody>
      </p:sp>
      <p:sp>
        <p:nvSpPr>
          <p:cNvPr id="2" name="TextBox 1">
            <a:extLst>
              <a:ext uri="{FF2B5EF4-FFF2-40B4-BE49-F238E27FC236}">
                <a16:creationId xmlns:a16="http://schemas.microsoft.com/office/drawing/2014/main" id="{AA5440C5-A0F4-59F2-27D4-E019030567ED}"/>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Conduites prohibées</a:t>
            </a:r>
          </a:p>
        </p:txBody>
      </p:sp>
    </p:spTree>
    <p:extLst>
      <p:ext uri="{BB962C8B-B14F-4D97-AF65-F5344CB8AC3E}">
        <p14:creationId xmlns:p14="http://schemas.microsoft.com/office/powerpoint/2010/main" val="3023369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2459504"/>
            <a:ext cx="9000000"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2700" algn="just">
              <a:spcBef>
                <a:spcPts val="600"/>
              </a:spcBef>
              <a:spcAft>
                <a:spcPts val="600"/>
              </a:spcAft>
              <a:tabLst>
                <a:tab pos="354965" algn="l"/>
              </a:tabLst>
            </a:pPr>
            <a:r>
              <a:rPr lang="fr-FR" sz="2000" b="1" dirty="0">
                <a:solidFill>
                  <a:srgbClr val="FF0000"/>
                </a:solidFill>
                <a:latin typeface="Verdana"/>
                <a:ea typeface="Verdana"/>
                <a:cs typeface="Century Gothic"/>
              </a:rPr>
              <a:t>Il est interdit d'utiliser un enfant ou un adulte pour trouver des partenaires sexuels pour d'autres personnes</a:t>
            </a:r>
          </a:p>
          <a:p>
            <a:pPr marL="355600" indent="-342900" algn="just">
              <a:spcBef>
                <a:spcPts val="600"/>
              </a:spcBef>
              <a:spcAft>
                <a:spcPts val="600"/>
              </a:spcAft>
              <a:buFont typeface="Arial" panose="020B0604020202020204" pitchFamily="34" charset="0"/>
              <a:buChar char="•"/>
              <a:tabLst>
                <a:tab pos="354965" algn="l"/>
              </a:tabLst>
            </a:pPr>
            <a:r>
              <a:rPr lang="fr-FR" sz="2000" dirty="0">
                <a:effectLst/>
                <a:latin typeface="Verdana"/>
                <a:ea typeface="Verdana"/>
                <a:cs typeface="Roboto"/>
              </a:rPr>
              <a:t>L’ONU interdit l'utilisation d'un enfant ou d'un adulte pour trouver des partenaires sexuels pour d'autres personnes. </a:t>
            </a:r>
          </a:p>
          <a:p>
            <a:pPr marL="355600" indent="-342900" algn="just">
              <a:spcBef>
                <a:spcPts val="600"/>
              </a:spcBef>
              <a:spcAft>
                <a:spcPts val="600"/>
              </a:spcAft>
              <a:buFont typeface="Arial" panose="020B0604020202020204" pitchFamily="34" charset="0"/>
              <a:buChar char="•"/>
              <a:tabLst>
                <a:tab pos="354965" algn="l"/>
              </a:tabLst>
            </a:pPr>
            <a:r>
              <a:rPr lang="fr-FR" sz="2000" dirty="0">
                <a:latin typeface="Verdana"/>
                <a:ea typeface="Verdana"/>
                <a:cs typeface="Roboto"/>
              </a:rPr>
              <a:t>Dans le passé, des soldats ont payé des enfants pour qu'ils leur amènent des </a:t>
            </a:r>
            <a:r>
              <a:rPr lang="fr-FR" sz="2000" dirty="0">
                <a:effectLst/>
                <a:latin typeface="Verdana"/>
                <a:ea typeface="Verdana"/>
                <a:cs typeface="Roboto"/>
              </a:rPr>
              <a:t>femmes</a:t>
            </a:r>
            <a:r>
              <a:rPr lang="fr-FR" sz="2000" dirty="0">
                <a:latin typeface="Verdana"/>
                <a:ea typeface="Verdana"/>
                <a:cs typeface="Roboto"/>
              </a:rPr>
              <a:t> de la région afin qu'elles aient des relations sexuelles avec eux</a:t>
            </a:r>
            <a:r>
              <a:rPr lang="fr-FR" sz="2000" dirty="0">
                <a:effectLst/>
                <a:latin typeface="Verdana"/>
                <a:ea typeface="Verdana"/>
                <a:cs typeface="Roboto"/>
              </a:rPr>
              <a:t>.</a:t>
            </a:r>
            <a:r>
              <a:rPr lang="fr-FR" sz="2000" dirty="0">
                <a:latin typeface="Verdana"/>
                <a:ea typeface="Verdana"/>
                <a:cs typeface="Roboto"/>
              </a:rPr>
              <a:t> </a:t>
            </a:r>
            <a:r>
              <a:rPr lang="fr-FR" sz="2000" dirty="0">
                <a:effectLst/>
                <a:latin typeface="Verdana"/>
                <a:ea typeface="Verdana"/>
                <a:cs typeface="Roboto"/>
              </a:rPr>
              <a:t>Ceci est interdit. </a:t>
            </a:r>
            <a:r>
              <a:rPr lang="fr-FR" sz="2000" b="1" i="0" dirty="0">
                <a:solidFill>
                  <a:srgbClr val="009EDB"/>
                </a:solidFill>
                <a:effectLst/>
                <a:latin typeface="Verdana"/>
                <a:ea typeface="Verdana"/>
                <a:cs typeface="Roboto"/>
              </a:rPr>
              <a:t> </a:t>
            </a:r>
          </a:p>
        </p:txBody>
      </p:sp>
      <p:sp>
        <p:nvSpPr>
          <p:cNvPr id="2" name="TextBox 1">
            <a:extLst>
              <a:ext uri="{FF2B5EF4-FFF2-40B4-BE49-F238E27FC236}">
                <a16:creationId xmlns:a16="http://schemas.microsoft.com/office/drawing/2014/main" id="{AA5440C5-A0F4-59F2-27D4-E019030567ED}"/>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Conduites prohibées</a:t>
            </a:r>
          </a:p>
        </p:txBody>
      </p:sp>
    </p:spTree>
    <p:extLst>
      <p:ext uri="{BB962C8B-B14F-4D97-AF65-F5344CB8AC3E}">
        <p14:creationId xmlns:p14="http://schemas.microsoft.com/office/powerpoint/2010/main" val="832423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F4411B-0058-0335-7EB7-85158F79DE8D}"/>
              </a:ext>
            </a:extLst>
          </p:cNvPr>
          <p:cNvSpPr txBox="1"/>
          <p:nvPr>
            <p:custDataLst>
              <p:tags r:id="rId1"/>
            </p:custDataLst>
          </p:nvPr>
        </p:nvSpPr>
        <p:spPr>
          <a:xfrm>
            <a:off x="1730829" y="877628"/>
            <a:ext cx="886517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Impact de l'exploitation et des abus sexuels sur les victimes</a:t>
            </a:r>
          </a:p>
        </p:txBody>
      </p:sp>
      <p:sp>
        <p:nvSpPr>
          <p:cNvPr id="4" name="TextBox 3">
            <a:extLst>
              <a:ext uri="{FF2B5EF4-FFF2-40B4-BE49-F238E27FC236}">
                <a16:creationId xmlns:a16="http://schemas.microsoft.com/office/drawing/2014/main" id="{BB4C9B64-2A3E-EE95-3463-709E7B2D603D}"/>
              </a:ext>
            </a:extLst>
          </p:cNvPr>
          <p:cNvSpPr txBox="1"/>
          <p:nvPr>
            <p:custDataLst>
              <p:tags r:id="rId2"/>
            </p:custDataLst>
          </p:nvPr>
        </p:nvSpPr>
        <p:spPr>
          <a:xfrm>
            <a:off x="1595999" y="2536448"/>
            <a:ext cx="9000000"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55600" indent="-342900" algn="just">
              <a:spcBef>
                <a:spcPts val="600"/>
              </a:spcBef>
              <a:spcAft>
                <a:spcPts val="600"/>
              </a:spcAft>
              <a:buFont typeface="Arial" panose="020B0604020202020204" pitchFamily="34" charset="0"/>
              <a:buChar char="•"/>
              <a:tabLst>
                <a:tab pos="354965" algn="l"/>
              </a:tabLst>
            </a:pPr>
            <a:r>
              <a:rPr lang="fr-FR" sz="2000" dirty="0">
                <a:latin typeface="Verdana" panose="020B0604030504040204" pitchFamily="34" charset="0"/>
                <a:ea typeface="Verdana" panose="020B0604030504040204" pitchFamily="34" charset="0"/>
                <a:cs typeface="Roboto" panose="02000000000000000000" pitchFamily="2" charset="0"/>
              </a:rPr>
              <a:t>Les victimes subissent des préjudices physiques, psychologiques et sociaux</a:t>
            </a:r>
          </a:p>
          <a:p>
            <a:pPr marL="355600" indent="-342900" algn="just">
              <a:spcBef>
                <a:spcPts val="600"/>
              </a:spcBef>
              <a:spcAft>
                <a:spcPts val="600"/>
              </a:spcAft>
              <a:buFont typeface="Arial" panose="020B0604020202020204" pitchFamily="34" charset="0"/>
              <a:buChar char="•"/>
              <a:tabLst>
                <a:tab pos="354965" algn="l"/>
              </a:tabLst>
            </a:pPr>
            <a:r>
              <a:rPr lang="fr-FR" sz="2000" dirty="0">
                <a:latin typeface="Verdana" panose="020B0604030504040204" pitchFamily="34" charset="0"/>
                <a:ea typeface="Verdana" panose="020B0604030504040204" pitchFamily="34" charset="0"/>
                <a:cs typeface="Roboto" panose="02000000000000000000" pitchFamily="2" charset="0"/>
              </a:rPr>
              <a:t>Causent des dommages et des souffrances durables aux victimes</a:t>
            </a:r>
          </a:p>
          <a:p>
            <a:pPr marL="355600" indent="-342900" algn="just">
              <a:spcBef>
                <a:spcPts val="600"/>
              </a:spcBef>
              <a:spcAft>
                <a:spcPts val="600"/>
              </a:spcAft>
              <a:buFont typeface="Arial" panose="020B0604020202020204" pitchFamily="34" charset="0"/>
              <a:buChar char="•"/>
              <a:tabLst>
                <a:tab pos="354965" algn="l"/>
              </a:tabLst>
            </a:pPr>
            <a:r>
              <a:rPr lang="fr-FR" sz="2000" dirty="0">
                <a:latin typeface="Verdana" panose="020B0604030504040204" pitchFamily="34" charset="0"/>
                <a:ea typeface="Verdana" panose="020B0604030504040204" pitchFamily="34" charset="0"/>
                <a:cs typeface="Roboto" panose="02000000000000000000" pitchFamily="2" charset="0"/>
              </a:rPr>
              <a:t>Les victimes souffrent d'un syndrome de stress post-traumatique</a:t>
            </a:r>
          </a:p>
          <a:p>
            <a:pPr marL="355600" indent="-342900" algn="just">
              <a:spcBef>
                <a:spcPts val="600"/>
              </a:spcBef>
              <a:spcAft>
                <a:spcPts val="600"/>
              </a:spcAft>
              <a:buFont typeface="Arial" panose="020B0604020202020204" pitchFamily="34" charset="0"/>
              <a:buChar char="•"/>
              <a:tabLst>
                <a:tab pos="354965" algn="l"/>
              </a:tabLst>
            </a:pPr>
            <a:r>
              <a:rPr lang="fr-FR" sz="2000" dirty="0">
                <a:latin typeface="Verdana" panose="020B0604030504040204" pitchFamily="34" charset="0"/>
                <a:ea typeface="Verdana" panose="020B0604030504040204" pitchFamily="34" charset="0"/>
                <a:cs typeface="Roboto" panose="02000000000000000000" pitchFamily="2" charset="0"/>
              </a:rPr>
              <a:t>De nombreuses victimes se retrouvent avec des enfants</a:t>
            </a:r>
          </a:p>
        </p:txBody>
      </p:sp>
    </p:spTree>
    <p:extLst>
      <p:ext uri="{BB962C8B-B14F-4D97-AF65-F5344CB8AC3E}">
        <p14:creationId xmlns:p14="http://schemas.microsoft.com/office/powerpoint/2010/main" val="3357582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208315" y="1231106"/>
            <a:ext cx="10352314" cy="4995598"/>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Conséquences si vous commettez des actes d'exploitation et d'abus sexuels :</a:t>
            </a:r>
          </a:p>
          <a:p>
            <a:pPr marL="342900" indent="-342900">
              <a:spcBef>
                <a:spcPts val="600"/>
              </a:spcBef>
              <a:spcAft>
                <a:spcPts val="600"/>
              </a:spcAft>
              <a:buFont typeface="Arial"/>
              <a:buChar char="•"/>
            </a:pPr>
            <a:r>
              <a:rPr lang="fr-FR" sz="2000" dirty="0">
                <a:latin typeface="Verdana" panose="020B0604030504040204" pitchFamily="34" charset="0"/>
                <a:ea typeface="Verdana" panose="020B0604030504040204" pitchFamily="34" charset="0"/>
              </a:rPr>
              <a:t>Vous portez préjudice aux individus, à leurs familles et à leurs communautés</a:t>
            </a:r>
          </a:p>
          <a:p>
            <a:pPr marL="342900" indent="-342900">
              <a:spcBef>
                <a:spcPts val="600"/>
              </a:spcBef>
              <a:spcAft>
                <a:spcPts val="600"/>
              </a:spcAft>
              <a:buFont typeface="Arial"/>
              <a:buChar char="•"/>
            </a:pPr>
            <a:r>
              <a:rPr lang="fr-FR" sz="2000" dirty="0">
                <a:latin typeface="Verdana" panose="020B0604030504040204" pitchFamily="34" charset="0"/>
                <a:ea typeface="Verdana" panose="020B0604030504040204" pitchFamily="34" charset="0"/>
              </a:rPr>
              <a:t>Vos actes auront un impact sur les Nations Unies et sur toutes les réalisations auxquelles vous avez contribué</a:t>
            </a:r>
          </a:p>
          <a:p>
            <a:pPr marL="342900" indent="-342900">
              <a:spcBef>
                <a:spcPts val="600"/>
              </a:spcBef>
              <a:spcAft>
                <a:spcPts val="600"/>
              </a:spcAft>
              <a:buFont typeface="Arial"/>
              <a:buChar char="•"/>
            </a:pPr>
            <a:r>
              <a:rPr lang="fr-FR" sz="2000" dirty="0">
                <a:latin typeface="Verdana" panose="020B0604030504040204" pitchFamily="34" charset="0"/>
                <a:ea typeface="Verdana" panose="020B0604030504040204" pitchFamily="34" charset="0"/>
              </a:rPr>
              <a:t>Perception négative de l'ONU par le public</a:t>
            </a:r>
          </a:p>
          <a:p>
            <a:pPr marL="342900" indent="-342900">
              <a:spcBef>
                <a:spcPts val="600"/>
              </a:spcBef>
              <a:spcAft>
                <a:spcPts val="600"/>
              </a:spcAft>
              <a:buFont typeface="Arial"/>
              <a:buChar char="•"/>
            </a:pPr>
            <a:r>
              <a:rPr lang="fr-FR" sz="2000" dirty="0">
                <a:latin typeface="Verdana" panose="020B0604030504040204" pitchFamily="34" charset="0"/>
                <a:ea typeface="Verdana" panose="020B0604030504040204" pitchFamily="34" charset="0"/>
              </a:rPr>
              <a:t>Votre sécurité et votre santé peuvent être menacées</a:t>
            </a:r>
          </a:p>
          <a:p>
            <a:pPr marL="342900" indent="-342900">
              <a:spcBef>
                <a:spcPts val="600"/>
              </a:spcBef>
              <a:spcAft>
                <a:spcPts val="600"/>
              </a:spcAft>
              <a:buFont typeface="Arial"/>
              <a:buChar char="•"/>
            </a:pPr>
            <a:r>
              <a:rPr lang="fr-FR" sz="2000" dirty="0">
                <a:latin typeface="Verdana"/>
                <a:ea typeface="Verdana"/>
              </a:rPr>
              <a:t>Il sera mis fin à votre contrat ou service avec l'ONU et vous ne pourrez plus jamais travailler avec l'ONU</a:t>
            </a:r>
          </a:p>
          <a:p>
            <a:pPr marL="342900" indent="-342900">
              <a:spcBef>
                <a:spcPts val="600"/>
              </a:spcBef>
              <a:spcAft>
                <a:spcPts val="600"/>
              </a:spcAft>
              <a:buFont typeface="Arial"/>
              <a:buChar char="•"/>
            </a:pPr>
            <a:r>
              <a:rPr lang="fr-FR" sz="2000" dirty="0">
                <a:latin typeface="Verdana"/>
                <a:ea typeface="Verdana"/>
              </a:rPr>
              <a:t>Vous pourrez faire l'objet de sanctions administratives de la part de votre propre pays</a:t>
            </a:r>
          </a:p>
          <a:p>
            <a:pPr marL="342900" indent="-342900">
              <a:spcBef>
                <a:spcPts val="600"/>
              </a:spcBef>
              <a:spcAft>
                <a:spcPts val="600"/>
              </a:spcAft>
              <a:buFont typeface="Arial"/>
              <a:buChar char="•"/>
            </a:pPr>
            <a:r>
              <a:rPr lang="fr-FR" sz="2000" dirty="0">
                <a:latin typeface="Verdana"/>
                <a:ea typeface="Verdana"/>
              </a:rPr>
              <a:t>Votre réputation sera ruinée et vous subirez des pertes financières</a:t>
            </a:r>
          </a:p>
        </p:txBody>
      </p:sp>
      <p:sp>
        <p:nvSpPr>
          <p:cNvPr id="3" name="TextBox 2">
            <a:extLst>
              <a:ext uri="{FF2B5EF4-FFF2-40B4-BE49-F238E27FC236}">
                <a16:creationId xmlns:a16="http://schemas.microsoft.com/office/drawing/2014/main" id="{4A711889-1C20-ACEE-0B3B-BCCAD822DF9A}"/>
              </a:ext>
            </a:extLst>
          </p:cNvPr>
          <p:cNvSpPr txBox="1"/>
          <p:nvPr>
            <p:custDataLst>
              <p:tags r:id="rId2"/>
            </p:custDataLst>
          </p:nvPr>
        </p:nvSpPr>
        <p:spPr>
          <a:xfrm>
            <a:off x="1061356" y="830996"/>
            <a:ext cx="1006928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Conséquences de l’exploitation et des abus sexuels</a:t>
            </a:r>
          </a:p>
        </p:txBody>
      </p:sp>
    </p:spTree>
    <p:extLst>
      <p:ext uri="{BB962C8B-B14F-4D97-AF65-F5344CB8AC3E}">
        <p14:creationId xmlns:p14="http://schemas.microsoft.com/office/powerpoint/2010/main" val="1647721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156606" y="1547649"/>
            <a:ext cx="9878784" cy="4226157"/>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Action en justice et responsabilité en matière de pension alimentaire</a:t>
            </a:r>
          </a:p>
          <a:p>
            <a:pPr marL="342900" indent="-342900">
              <a:spcBef>
                <a:spcPts val="600"/>
              </a:spcBef>
              <a:spcAft>
                <a:spcPts val="600"/>
              </a:spcAft>
              <a:buFont typeface="Arial"/>
              <a:buChar char="•"/>
            </a:pPr>
            <a:r>
              <a:rPr lang="fr-FR" sz="2000" dirty="0">
                <a:latin typeface="Verdana"/>
                <a:ea typeface="Verdana"/>
              </a:rPr>
              <a:t>L'ONU fournira une aide juridique pour établir la paternité d'un enfant et obtenir une pension alimentaire.</a:t>
            </a:r>
            <a:endParaRPr lang="fr-FR" sz="2000">
              <a:latin typeface="Verdana" panose="020B0604030504040204" pitchFamily="34" charset="0"/>
              <a:ea typeface="Verdana" panose="020B0604030504040204" pitchFamily="34" charset="0"/>
            </a:endParaRPr>
          </a:p>
          <a:p>
            <a:pPr marL="342900" indent="-342900">
              <a:spcBef>
                <a:spcPts val="600"/>
              </a:spcBef>
              <a:spcAft>
                <a:spcPts val="600"/>
              </a:spcAft>
              <a:buFont typeface="Arial"/>
              <a:buChar char="•"/>
            </a:pPr>
            <a:r>
              <a:rPr lang="fr-FR" sz="2000" dirty="0">
                <a:latin typeface="Verdana"/>
                <a:ea typeface="Verdana"/>
              </a:rPr>
              <a:t>L'ONU peut aider à collecter l'ADN du personnel de l'ONU pour les demandes de paternité.</a:t>
            </a:r>
          </a:p>
          <a:p>
            <a:pPr marL="342900" indent="-342900">
              <a:spcBef>
                <a:spcPts val="600"/>
              </a:spcBef>
              <a:spcAft>
                <a:spcPts val="600"/>
              </a:spcAft>
              <a:buFont typeface="Arial"/>
              <a:buChar char="•"/>
            </a:pPr>
            <a:r>
              <a:rPr lang="fr-FR" sz="2000" dirty="0">
                <a:latin typeface="Verdana"/>
                <a:ea typeface="Verdana"/>
              </a:rPr>
              <a:t>Si une décision de justice est rendue, l’ONU déduira la pension alimentaire des salaires du personnel.</a:t>
            </a:r>
            <a:endParaRPr lang="fr-FR" sz="2000" dirty="0">
              <a:latin typeface="Verdana" panose="020B0604030504040204" pitchFamily="34" charset="0"/>
              <a:ea typeface="Verdana" panose="020B0604030504040204" pitchFamily="34" charset="0"/>
            </a:endParaRPr>
          </a:p>
          <a:p>
            <a:pPr marL="342900" indent="-342900">
              <a:spcBef>
                <a:spcPts val="600"/>
              </a:spcBef>
              <a:spcAft>
                <a:spcPts val="600"/>
              </a:spcAft>
              <a:buFont typeface="Arial"/>
              <a:buChar char="•"/>
            </a:pPr>
            <a:r>
              <a:rPr lang="fr-FR" sz="2000" dirty="0">
                <a:latin typeface="Verdana"/>
                <a:ea typeface="Verdana"/>
              </a:rPr>
              <a:t>Si une décision de justice est rendue à l'encontre d'un membre du personnel en uniforme, l’ONU la transmet au pays fournisseur de troupes ou de forces de police concerné pour qu'il prenne les mesures qui s'imposent.</a:t>
            </a:r>
          </a:p>
        </p:txBody>
      </p:sp>
      <p:sp>
        <p:nvSpPr>
          <p:cNvPr id="4" name="TextBox 3">
            <a:extLst>
              <a:ext uri="{FF2B5EF4-FFF2-40B4-BE49-F238E27FC236}">
                <a16:creationId xmlns:a16="http://schemas.microsoft.com/office/drawing/2014/main" id="{47C4B4BB-F0E4-4F9E-A22E-5595AE2B9C6A}"/>
              </a:ext>
            </a:extLst>
          </p:cNvPr>
          <p:cNvSpPr txBox="1"/>
          <p:nvPr>
            <p:custDataLst>
              <p:tags r:id="rId2"/>
            </p:custDataLst>
          </p:nvPr>
        </p:nvSpPr>
        <p:spPr>
          <a:xfrm>
            <a:off x="1061356" y="830996"/>
            <a:ext cx="1006928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Conséquences de l’exploitation et des abus sexuels</a:t>
            </a:r>
          </a:p>
        </p:txBody>
      </p:sp>
    </p:spTree>
    <p:extLst>
      <p:ext uri="{BB962C8B-B14F-4D97-AF65-F5344CB8AC3E}">
        <p14:creationId xmlns:p14="http://schemas.microsoft.com/office/powerpoint/2010/main" val="1939095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658021" y="1931474"/>
            <a:ext cx="9000000" cy="3918380"/>
          </a:xfrm>
          <a:prstGeom prst="rect">
            <a:avLst/>
          </a:prstGeom>
        </p:spPr>
        <p:txBody>
          <a:bodyPr vert="horz" wrap="square" lIns="0" tIns="222885" rIns="0" bIns="0" rtlCol="0" anchor="t">
            <a:spAutoFit/>
          </a:bodyPr>
          <a:lstStyle/>
          <a:p>
            <a:pPr marL="298450" indent="-285750">
              <a:spcBef>
                <a:spcPts val="600"/>
              </a:spcBef>
              <a:spcAft>
                <a:spcPts val="600"/>
              </a:spcAft>
              <a:buFont typeface="Arial" panose="020B0604020202020204" pitchFamily="34" charset="0"/>
              <a:buChar char="•"/>
            </a:pPr>
            <a:r>
              <a:rPr lang="fr-FR" sz="2000" dirty="0">
                <a:latin typeface="Verdana"/>
                <a:ea typeface="Verdana"/>
              </a:rPr>
              <a:t>Les actes d’EAS nuisent à l'image et à la crédibilité des Nations Unies, à la réputation des pays fournisseurs de troupes et de forces de police et affaiblissent la capacité de l’Organisation à mettre en œuvre son mandat et à accomplir son travail efficacement.</a:t>
            </a:r>
          </a:p>
          <a:p>
            <a:pPr marL="298450" indent="-285750">
              <a:spcBef>
                <a:spcPts val="600"/>
              </a:spcBef>
              <a:spcAft>
                <a:spcPts val="600"/>
              </a:spcAft>
              <a:buFont typeface="Arial" panose="020B0604020202020204" pitchFamily="34" charset="0"/>
              <a:buChar char="•"/>
            </a:pPr>
            <a:r>
              <a:rPr lang="fr-FR" sz="2000" dirty="0">
                <a:latin typeface="Verdana"/>
                <a:ea typeface="Verdana"/>
              </a:rPr>
              <a:t>Dans les pays où l'ONU a pour mandat de protéger les civils, les actes d'exploitation et d'abus sexuels vont directement à l'encontre de ce mandat.</a:t>
            </a:r>
          </a:p>
          <a:p>
            <a:pPr marL="298450" indent="-285750">
              <a:spcBef>
                <a:spcPts val="600"/>
              </a:spcBef>
              <a:spcAft>
                <a:spcPts val="600"/>
              </a:spcAft>
              <a:buFont typeface="Arial" panose="020B0604020202020204" pitchFamily="34" charset="0"/>
              <a:buChar char="•"/>
            </a:pPr>
            <a:r>
              <a:rPr lang="fr-FR" sz="2000" dirty="0">
                <a:latin typeface="Verdana"/>
                <a:ea typeface="Verdana"/>
              </a:rPr>
              <a:t>L'achat de services sexuels par le personnel de l'ONU peut alimenter la traite des êtres humains, compromettre le travail de l'ONU et l'empêcher, ainsi que d'autres organisations, de lutter contre la grande criminalité et la criminalité organisée.</a:t>
            </a:r>
          </a:p>
        </p:txBody>
      </p:sp>
      <p:sp>
        <p:nvSpPr>
          <p:cNvPr id="6" name="TextBox 5">
            <a:extLst>
              <a:ext uri="{FF2B5EF4-FFF2-40B4-BE49-F238E27FC236}">
                <a16:creationId xmlns:a16="http://schemas.microsoft.com/office/drawing/2014/main" id="{9DEA587D-2F23-D400-17AB-E9737813C7F6}"/>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L'exploitation et les abus sexuels nuisent au travail de l'ONU</a:t>
            </a:r>
          </a:p>
        </p:txBody>
      </p:sp>
    </p:spTree>
    <p:extLst>
      <p:ext uri="{BB962C8B-B14F-4D97-AF65-F5344CB8AC3E}">
        <p14:creationId xmlns:p14="http://schemas.microsoft.com/office/powerpoint/2010/main" val="3124821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5999" y="2085363"/>
            <a:ext cx="9000000" cy="2995051"/>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Les poursuites</a:t>
            </a:r>
          </a:p>
          <a:p>
            <a:pPr marL="342900" indent="-342900">
              <a:spcBef>
                <a:spcPts val="600"/>
              </a:spcBef>
              <a:spcAft>
                <a:spcPts val="600"/>
              </a:spcAft>
              <a:buFont typeface="Arial"/>
              <a:buChar char="•"/>
            </a:pPr>
            <a:r>
              <a:rPr lang="fr-FR" sz="2000" dirty="0">
                <a:latin typeface="Verdana"/>
                <a:ea typeface="Verdana"/>
              </a:rPr>
              <a:t>Le Secrétaire général des Nations Unies peut lever l’immunité fonctionnelle pour permettre des poursuites pénales.</a:t>
            </a:r>
            <a:endParaRPr lang="fr-FR" sz="2000" dirty="0">
              <a:latin typeface="Verdana" panose="020B0604030504040204" pitchFamily="34" charset="0"/>
              <a:ea typeface="Verdana" panose="020B0604030504040204" pitchFamily="34" charset="0"/>
            </a:endParaRPr>
          </a:p>
          <a:p>
            <a:pPr marL="342900" indent="-342900">
              <a:spcBef>
                <a:spcPts val="600"/>
              </a:spcBef>
              <a:spcAft>
                <a:spcPts val="600"/>
              </a:spcAft>
              <a:buFont typeface="Arial"/>
              <a:buChar char="•"/>
            </a:pPr>
            <a:r>
              <a:rPr lang="fr-FR" sz="2000" dirty="0">
                <a:latin typeface="Verdana"/>
                <a:ea typeface="Verdana"/>
              </a:rPr>
              <a:t>Le personnel en uniforme sera rapatrié par les Nations Unies</a:t>
            </a:r>
          </a:p>
          <a:p>
            <a:pPr marL="342900" indent="-342900">
              <a:spcBef>
                <a:spcPts val="600"/>
              </a:spcBef>
              <a:spcAft>
                <a:spcPts val="600"/>
              </a:spcAft>
              <a:buFont typeface="Arial"/>
              <a:buChar char="•"/>
            </a:pPr>
            <a:r>
              <a:rPr lang="fr-FR" sz="2000" dirty="0">
                <a:latin typeface="Verdana"/>
                <a:ea typeface="Verdana"/>
              </a:rPr>
              <a:t>Vous risquez d'être traduit devant une cour martiale ou de faire l'objet d'autres procédures disciplinaires.</a:t>
            </a:r>
          </a:p>
          <a:p>
            <a:pPr marL="342900" indent="-342900">
              <a:spcBef>
                <a:spcPts val="600"/>
              </a:spcBef>
              <a:spcAft>
                <a:spcPts val="600"/>
              </a:spcAft>
              <a:buFont typeface="Arial"/>
              <a:buChar char="•"/>
            </a:pPr>
            <a:r>
              <a:rPr lang="fr-FR" sz="2000" dirty="0">
                <a:latin typeface="Verdana"/>
                <a:ea typeface="Verdana"/>
              </a:rPr>
              <a:t>Possibilité de licenciement ou d'emprisonnement.</a:t>
            </a:r>
            <a:endParaRPr lang="fr-FR" sz="2000" dirty="0">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6846379D-3601-4355-93E4-C5D672C2A291}"/>
              </a:ext>
            </a:extLst>
          </p:cNvPr>
          <p:cNvSpPr txBox="1"/>
          <p:nvPr>
            <p:custDataLst>
              <p:tags r:id="rId2"/>
            </p:custDataLst>
          </p:nvPr>
        </p:nvSpPr>
        <p:spPr>
          <a:xfrm>
            <a:off x="1061356" y="830996"/>
            <a:ext cx="1006928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Conséquences de l’exploitation et des abus sexuels</a:t>
            </a:r>
          </a:p>
        </p:txBody>
      </p:sp>
    </p:spTree>
    <p:extLst>
      <p:ext uri="{BB962C8B-B14F-4D97-AF65-F5344CB8AC3E}">
        <p14:creationId xmlns:p14="http://schemas.microsoft.com/office/powerpoint/2010/main" val="2265377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6000" y="1834873"/>
            <a:ext cx="9000000" cy="2379498"/>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Vous devez toujours signaler immédiatement les allégations aux Nations Unies</a:t>
            </a:r>
          </a:p>
          <a:p>
            <a:pPr marL="298450" indent="-285750">
              <a:spcBef>
                <a:spcPts val="600"/>
              </a:spcBef>
              <a:spcAft>
                <a:spcPts val="600"/>
              </a:spcAft>
              <a:buFont typeface="Arial" panose="020B0604020202020204" pitchFamily="34" charset="0"/>
              <a:buChar char="•"/>
            </a:pPr>
            <a:r>
              <a:rPr lang="fr-FR" sz="2000" dirty="0">
                <a:latin typeface="Verdana"/>
                <a:ea typeface="Verdana"/>
              </a:rPr>
              <a:t>N'attendez pas, signalez immédiatement à l'ONU les allégations d'actes d’EAS commis par le personnel de l'ONU.</a:t>
            </a:r>
          </a:p>
          <a:p>
            <a:pPr marL="298450" indent="-285750">
              <a:spcBef>
                <a:spcPts val="600"/>
              </a:spcBef>
              <a:spcAft>
                <a:spcPts val="600"/>
              </a:spcAft>
              <a:buFont typeface="Arial" panose="020B0604020202020204" pitchFamily="34" charset="0"/>
              <a:buChar char="•"/>
            </a:pPr>
            <a:r>
              <a:rPr lang="fr-FR" sz="2000" dirty="0">
                <a:latin typeface="Verdana"/>
                <a:ea typeface="Verdana"/>
              </a:rPr>
              <a:t>N'essayez pas de savoir si l'allégation est vraie avant de la signaler. Quel est le rôle d’une enquête ? </a:t>
            </a:r>
          </a:p>
        </p:txBody>
      </p:sp>
      <p:sp>
        <p:nvSpPr>
          <p:cNvPr id="6" name="TextBox 5">
            <a:extLst>
              <a:ext uri="{FF2B5EF4-FFF2-40B4-BE49-F238E27FC236}">
                <a16:creationId xmlns:a16="http://schemas.microsoft.com/office/drawing/2014/main" id="{03C762B6-E72F-49B3-AE95-DBEFA1F616E3}"/>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Signaler les cas d'exploitation et d'abus sexuels</a:t>
            </a:r>
          </a:p>
        </p:txBody>
      </p:sp>
    </p:spTree>
    <p:extLst>
      <p:ext uri="{BB962C8B-B14F-4D97-AF65-F5344CB8AC3E}">
        <p14:creationId xmlns:p14="http://schemas.microsoft.com/office/powerpoint/2010/main" val="3952722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8645" y="1408612"/>
            <a:ext cx="9000000" cy="4995598"/>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Vous devez déclarer les éléments suivants :</a:t>
            </a:r>
          </a:p>
          <a:p>
            <a:pPr marL="298450" indent="-285750">
              <a:spcBef>
                <a:spcPts val="600"/>
              </a:spcBef>
              <a:spcAft>
                <a:spcPts val="600"/>
              </a:spcAft>
              <a:buFont typeface="Arial" panose="020B0604020202020204" pitchFamily="34" charset="0"/>
              <a:buChar char="•"/>
            </a:pPr>
            <a:r>
              <a:rPr lang="fr-FR" sz="2000" dirty="0">
                <a:latin typeface="Verdana"/>
                <a:ea typeface="Verdana"/>
              </a:rPr>
              <a:t>Signaler toute suspicion, préoccupation, rumeur ou plainte selon laquelle le personnel de l'ONU a commis des actes d'EAS.</a:t>
            </a:r>
          </a:p>
          <a:p>
            <a:pPr marL="298450" indent="-285750">
              <a:spcBef>
                <a:spcPts val="600"/>
              </a:spcBef>
              <a:spcAft>
                <a:spcPts val="600"/>
              </a:spcAft>
              <a:buFont typeface="Arial" panose="020B0604020202020204" pitchFamily="34" charset="0"/>
              <a:buChar char="•"/>
            </a:pPr>
            <a:r>
              <a:rPr lang="fr-FR" sz="2000" dirty="0">
                <a:latin typeface="Verdana"/>
                <a:ea typeface="Verdana"/>
              </a:rPr>
              <a:t>Même si vous avez un soupçon général, signalez-le</a:t>
            </a:r>
          </a:p>
          <a:p>
            <a:pPr marL="298450" indent="-285750">
              <a:spcBef>
                <a:spcPts val="600"/>
              </a:spcBef>
              <a:spcAft>
                <a:spcPts val="600"/>
              </a:spcAft>
              <a:buFont typeface="Arial" panose="020B0604020202020204" pitchFamily="34" charset="0"/>
              <a:buChar char="•"/>
            </a:pPr>
            <a:endParaRPr lang="fr-FR" sz="2000" spc="-10" dirty="0">
              <a:latin typeface="Verdana" panose="020B0604030504040204" pitchFamily="34" charset="0"/>
              <a:ea typeface="Verdana" panose="020B0604030504040204" pitchFamily="34" charset="0"/>
            </a:endParaRPr>
          </a:p>
          <a:p>
            <a:pPr marL="12700">
              <a:spcBef>
                <a:spcPts val="600"/>
              </a:spcBef>
              <a:spcAft>
                <a:spcPts val="600"/>
              </a:spcAft>
            </a:pPr>
            <a:r>
              <a:rPr lang="fr-FR" sz="2000" b="1" dirty="0">
                <a:latin typeface="Verdana" panose="020B0604030504040204" pitchFamily="34" charset="0"/>
                <a:ea typeface="Verdana" panose="020B0604030504040204" pitchFamily="34" charset="0"/>
              </a:rPr>
              <a:t>Lors du signalement, indiquez :</a:t>
            </a:r>
          </a:p>
          <a:p>
            <a:pPr marL="298450" indent="-285750">
              <a:spcBef>
                <a:spcPts val="600"/>
              </a:spcBef>
              <a:spcAft>
                <a:spcPts val="600"/>
              </a:spcAft>
              <a:buFont typeface="Arial" panose="020B0604020202020204" pitchFamily="34" charset="0"/>
              <a:buChar char="•"/>
            </a:pPr>
            <a:r>
              <a:rPr lang="fr-FR" sz="2000" b="1" dirty="0">
                <a:latin typeface="Verdana"/>
                <a:ea typeface="Verdana"/>
              </a:rPr>
              <a:t>Qui</a:t>
            </a:r>
            <a:r>
              <a:rPr lang="fr-FR" sz="2000" dirty="0">
                <a:latin typeface="Verdana"/>
                <a:ea typeface="Verdana"/>
              </a:rPr>
              <a:t> était impliqué ?</a:t>
            </a:r>
          </a:p>
          <a:p>
            <a:pPr marL="298450" indent="-285750">
              <a:spcBef>
                <a:spcPts val="600"/>
              </a:spcBef>
              <a:spcAft>
                <a:spcPts val="600"/>
              </a:spcAft>
              <a:buFont typeface="Arial" panose="020B0604020202020204" pitchFamily="34" charset="0"/>
              <a:buChar char="•"/>
            </a:pPr>
            <a:r>
              <a:rPr lang="fr-FR" sz="2000" b="1" dirty="0">
                <a:latin typeface="Verdana"/>
                <a:ea typeface="Verdana"/>
              </a:rPr>
              <a:t>Que</a:t>
            </a:r>
            <a:r>
              <a:rPr lang="fr-FR" sz="2000" dirty="0">
                <a:latin typeface="Verdana"/>
                <a:ea typeface="Verdana"/>
              </a:rPr>
              <a:t> s’est-il passé ?</a:t>
            </a:r>
          </a:p>
          <a:p>
            <a:pPr marL="298450" indent="-285750">
              <a:spcBef>
                <a:spcPts val="600"/>
              </a:spcBef>
              <a:spcAft>
                <a:spcPts val="600"/>
              </a:spcAft>
              <a:buFont typeface="Arial" panose="020B0604020202020204" pitchFamily="34" charset="0"/>
              <a:buChar char="•"/>
            </a:pPr>
            <a:r>
              <a:rPr lang="fr-FR" sz="2000" b="1" dirty="0">
                <a:latin typeface="Verdana"/>
                <a:ea typeface="Verdana"/>
              </a:rPr>
              <a:t>Où</a:t>
            </a:r>
            <a:r>
              <a:rPr lang="fr-FR" sz="2000" dirty="0">
                <a:latin typeface="Verdana"/>
                <a:ea typeface="Verdana"/>
              </a:rPr>
              <a:t> cela s'est-il passé ?</a:t>
            </a:r>
          </a:p>
          <a:p>
            <a:pPr marL="298450" indent="-285750">
              <a:spcBef>
                <a:spcPts val="600"/>
              </a:spcBef>
              <a:spcAft>
                <a:spcPts val="600"/>
              </a:spcAft>
              <a:buFont typeface="Arial" panose="020B0604020202020204" pitchFamily="34" charset="0"/>
              <a:buChar char="•"/>
            </a:pPr>
            <a:r>
              <a:rPr lang="fr-FR" sz="2000" b="1" dirty="0">
                <a:latin typeface="Verdana"/>
                <a:ea typeface="Verdana"/>
              </a:rPr>
              <a:t>Quand</a:t>
            </a:r>
            <a:r>
              <a:rPr lang="fr-FR" sz="2000" dirty="0">
                <a:latin typeface="Verdana"/>
                <a:ea typeface="Verdana"/>
              </a:rPr>
              <a:t> cela s'est-il passé ?</a:t>
            </a:r>
          </a:p>
          <a:p>
            <a:pPr marL="298450" indent="-285750">
              <a:spcBef>
                <a:spcPts val="600"/>
              </a:spcBef>
              <a:spcAft>
                <a:spcPts val="600"/>
              </a:spcAft>
              <a:buFont typeface="Arial" panose="020B0604020202020204" pitchFamily="34" charset="0"/>
              <a:buChar char="•"/>
            </a:pPr>
            <a:endParaRPr lang="fr-FR" sz="2000" spc="-10" dirty="0">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03C762B6-E72F-49B3-AE95-DBEFA1F616E3}"/>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Signaler les cas d'exploitation et d'abus sexuels</a:t>
            </a:r>
          </a:p>
        </p:txBody>
      </p:sp>
    </p:spTree>
    <p:extLst>
      <p:ext uri="{BB962C8B-B14F-4D97-AF65-F5344CB8AC3E}">
        <p14:creationId xmlns:p14="http://schemas.microsoft.com/office/powerpoint/2010/main" val="3839798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65B5204-84C0-4125-D157-F76BECDE179A}"/>
              </a:ext>
            </a:extLst>
          </p:cNvPr>
          <p:cNvGraphicFramePr>
            <a:graphicFrameLocks noGrp="1"/>
          </p:cNvGraphicFramePr>
          <p:nvPr>
            <p:custDataLst>
              <p:tags r:id="rId1"/>
            </p:custDataLst>
            <p:extLst>
              <p:ext uri="{D42A27DB-BD31-4B8C-83A1-F6EECF244321}">
                <p14:modId xmlns:p14="http://schemas.microsoft.com/office/powerpoint/2010/main" val="1520692527"/>
              </p:ext>
            </p:extLst>
          </p:nvPr>
        </p:nvGraphicFramePr>
        <p:xfrm>
          <a:off x="1596000" y="1524000"/>
          <a:ext cx="8999999" cy="441960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600"/>
                        </a:spcBef>
                        <a:spcAft>
                          <a:spcPts val="600"/>
                        </a:spcAft>
                      </a:pPr>
                      <a:r>
                        <a:rPr lang="fr-FR" sz="2000" dirty="0">
                          <a:solidFill>
                            <a:srgbClr val="0055A5"/>
                          </a:solidFill>
                          <a:latin typeface="Verdana" panose="020B0604030504040204" pitchFamily="34" charset="0"/>
                          <a:ea typeface="Verdana" panose="020B0604030504040204" pitchFamily="34" charset="0"/>
                        </a:rPr>
                        <a:t>Objectifs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285750" indent="-285750" algn="l">
                        <a:spcBef>
                          <a:spcPts val="600"/>
                        </a:spcBef>
                        <a:spcAft>
                          <a:spcPts val="600"/>
                        </a:spcAft>
                        <a:buFont typeface="Arial" panose="020B0604020202020204" pitchFamily="34" charset="0"/>
                        <a:buChar char="•"/>
                      </a:pPr>
                      <a:r>
                        <a:rPr lang="fr-FR" sz="2000" dirty="0">
                          <a:latin typeface="Verdana"/>
                          <a:ea typeface="Verdana"/>
                        </a:rPr>
                        <a:t>Expliquer au personnel des opérations de maintien de la paix de l'ONU les normes de conduite de l’ONU en matière d'exploitation et d'abus sexuels (EAS).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r h="370840">
                <a:tc>
                  <a:txBody>
                    <a:bodyPr/>
                    <a:lstStyle/>
                    <a:p>
                      <a:pPr algn="l" rtl="0">
                        <a:spcBef>
                          <a:spcPts val="600"/>
                        </a:spcBef>
                        <a:spcAft>
                          <a:spcPts val="600"/>
                        </a:spcAft>
                      </a:pPr>
                      <a:endParaRPr lang="en-GB" sz="2000" b="1" dirty="0">
                        <a:solidFill>
                          <a:schemeClr val="tx1"/>
                        </a:solidFill>
                        <a:latin typeface="Verdana" panose="020B0604030504040204" pitchFamily="34" charset="0"/>
                        <a:ea typeface="Verdana" panose="020B060403050404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89153130"/>
                  </a:ext>
                </a:extLst>
              </a:tr>
              <a:tr h="370840">
                <a:tc>
                  <a:txBody>
                    <a:bodyPr/>
                    <a:lstStyle/>
                    <a:p>
                      <a:pPr algn="ctr">
                        <a:spcBef>
                          <a:spcPts val="600"/>
                        </a:spcBef>
                        <a:spcAft>
                          <a:spcPts val="600"/>
                        </a:spcAft>
                      </a:pPr>
                      <a:r>
                        <a:rPr lang="fr-FR" sz="2000" b="1" dirty="0">
                          <a:solidFill>
                            <a:srgbClr val="0055A5"/>
                          </a:solidFill>
                          <a:latin typeface="Verdana" panose="020B0604030504040204" pitchFamily="34" charset="0"/>
                          <a:ea typeface="Verdana" panose="020B0604030504040204" pitchFamily="34" charset="0"/>
                        </a:rPr>
                        <a:t>Pertinence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64552446"/>
                  </a:ext>
                </a:extLst>
              </a:tr>
              <a:tr h="370840">
                <a:tc>
                  <a:txBody>
                    <a:bodyPr/>
                    <a:lstStyle/>
                    <a:p>
                      <a:pPr marL="285750" indent="-285750">
                        <a:spcBef>
                          <a:spcPts val="600"/>
                        </a:spcBef>
                        <a:spcAft>
                          <a:spcPts val="600"/>
                        </a:spcAft>
                        <a:buFont typeface="Arial" panose="020B0604020202020204" pitchFamily="34" charset="0"/>
                        <a:buChar char="•"/>
                      </a:pPr>
                      <a:r>
                        <a:rPr lang="fr-FR" sz="2000" dirty="0">
                          <a:latin typeface="Verdana"/>
                          <a:ea typeface="Verdana"/>
                        </a:rPr>
                        <a:t>En tant que personnel de l'ONU, vous avez l'obligation de respecter les normes de conduite de l'ONU. </a:t>
                      </a:r>
                    </a:p>
                    <a:p>
                      <a:pPr marL="285750" indent="-285750">
                        <a:spcBef>
                          <a:spcPts val="600"/>
                        </a:spcBef>
                        <a:spcAft>
                          <a:spcPts val="600"/>
                        </a:spcAft>
                        <a:buFont typeface="Arial" panose="020B0604020202020204" pitchFamily="34" charset="0"/>
                        <a:buChar char="•"/>
                      </a:pPr>
                      <a:r>
                        <a:rPr lang="fr-FR" sz="2000" dirty="0">
                          <a:latin typeface="Verdana"/>
                          <a:ea typeface="Verdana"/>
                        </a:rPr>
                        <a:t>Les normes de l'ONU prévalent sur toutes les autres lorsque l'on est au service de l'ONU.</a:t>
                      </a:r>
                    </a:p>
                    <a:p>
                      <a:pPr marL="285750" indent="-285750">
                        <a:spcBef>
                          <a:spcPts val="600"/>
                        </a:spcBef>
                        <a:spcAft>
                          <a:spcPts val="600"/>
                        </a:spcAft>
                        <a:buFont typeface="Arial" panose="020B0604020202020204" pitchFamily="34" charset="0"/>
                        <a:buChar char="•"/>
                      </a:pPr>
                      <a:r>
                        <a:rPr lang="fr-FR" sz="2000" dirty="0">
                          <a:latin typeface="Verdana"/>
                          <a:ea typeface="Verdana"/>
                        </a:rPr>
                        <a:t>L'exploitation et les abus sexuels sont considérés comme des fautes graves au sein de l'ONU et sont interdits.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77749241"/>
                  </a:ext>
                </a:extLst>
              </a:tr>
            </a:tbl>
          </a:graphicData>
        </a:graphic>
      </p:graphicFrame>
    </p:spTree>
    <p:extLst>
      <p:ext uri="{BB962C8B-B14F-4D97-AF65-F5344CB8AC3E}">
        <p14:creationId xmlns:p14="http://schemas.microsoft.com/office/powerpoint/2010/main" val="924195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24000" y="1392343"/>
            <a:ext cx="9144000" cy="2687274"/>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Le personnel de l'ONU doit signaler les allégations d'EAS à :</a:t>
            </a:r>
          </a:p>
          <a:p>
            <a:pPr marL="298450" indent="-285750">
              <a:spcBef>
                <a:spcPts val="600"/>
              </a:spcBef>
              <a:spcAft>
                <a:spcPts val="600"/>
              </a:spcAft>
              <a:buFont typeface="Arial" panose="020B0604020202020204" pitchFamily="34" charset="0"/>
              <a:buChar char="•"/>
            </a:pPr>
            <a:r>
              <a:rPr lang="fr-FR" sz="2000" dirty="0">
                <a:latin typeface="Verdana"/>
                <a:ea typeface="Verdana"/>
              </a:rPr>
              <a:t>Le chef de mission</a:t>
            </a:r>
          </a:p>
          <a:p>
            <a:pPr marL="298450" indent="-285750">
              <a:spcBef>
                <a:spcPts val="600"/>
              </a:spcBef>
              <a:spcAft>
                <a:spcPts val="600"/>
              </a:spcAft>
              <a:buFont typeface="Arial" panose="020B0604020202020204" pitchFamily="34" charset="0"/>
              <a:buChar char="•"/>
            </a:pPr>
            <a:r>
              <a:rPr lang="fr-FR" sz="2000" dirty="0">
                <a:latin typeface="Verdana"/>
                <a:ea typeface="Verdana"/>
              </a:rPr>
              <a:t>Équipe Conduite et discipline (ou les référents)</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Bureau des services de contrôle interne (BSCI) des Nations Unies</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Chefs des composantes civile, militaire et policière ou autres responsables hiérarchiques</a:t>
            </a:r>
          </a:p>
        </p:txBody>
      </p:sp>
      <p:sp>
        <p:nvSpPr>
          <p:cNvPr id="4" name="TextBox 3">
            <a:extLst>
              <a:ext uri="{FF2B5EF4-FFF2-40B4-BE49-F238E27FC236}">
                <a16:creationId xmlns:a16="http://schemas.microsoft.com/office/drawing/2014/main" id="{7D2EADF3-794E-3362-063B-7AD5261D8032}"/>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Canaux de signalement</a:t>
            </a:r>
          </a:p>
        </p:txBody>
      </p:sp>
    </p:spTree>
    <p:extLst>
      <p:ext uri="{BB962C8B-B14F-4D97-AF65-F5344CB8AC3E}">
        <p14:creationId xmlns:p14="http://schemas.microsoft.com/office/powerpoint/2010/main" val="2027218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6000" y="1623234"/>
            <a:ext cx="9000000" cy="2687274"/>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Des allégations peuvent également être rapportées par la population locale :</a:t>
            </a:r>
          </a:p>
          <a:p>
            <a:pPr marL="298450" indent="-285750">
              <a:spcBef>
                <a:spcPts val="600"/>
              </a:spcBef>
              <a:spcAft>
                <a:spcPts val="600"/>
              </a:spcAft>
              <a:buFont typeface="Arial" panose="020B0604020202020204" pitchFamily="34" charset="0"/>
              <a:buChar char="•"/>
            </a:pPr>
            <a:r>
              <a:rPr lang="fr-FR" sz="2000" dirty="0">
                <a:latin typeface="Verdana"/>
                <a:ea typeface="Verdana"/>
              </a:rPr>
              <a:t>Les victimes, les témoins ou les personnes agissant au nom de la victime peuvent signaler des allégations.</a:t>
            </a:r>
            <a:endParaRPr lang="fr-FR" sz="2000" dirty="0">
              <a:latin typeface="Verdana" panose="020B0604030504040204" pitchFamily="34" charset="0"/>
              <a:ea typeface="Verdana" panose="020B0604030504040204" pitchFamily="34" charset="0"/>
            </a:endParaRPr>
          </a:p>
          <a:p>
            <a:pPr marL="298450" indent="-285750">
              <a:spcBef>
                <a:spcPts val="600"/>
              </a:spcBef>
              <a:spcAft>
                <a:spcPts val="600"/>
              </a:spcAft>
              <a:buFont typeface="Arial" panose="020B0604020202020204" pitchFamily="34" charset="0"/>
              <a:buChar char="•"/>
            </a:pPr>
            <a:r>
              <a:rPr lang="fr-FR" sz="2000" dirty="0">
                <a:latin typeface="Verdana"/>
                <a:ea typeface="Verdana"/>
              </a:rPr>
              <a:t>Ils peuvent les </a:t>
            </a:r>
            <a:r>
              <a:rPr lang="fr-FR" sz="2000" b="1" dirty="0">
                <a:latin typeface="Verdana"/>
                <a:ea typeface="Verdana"/>
              </a:rPr>
              <a:t>signaler</a:t>
            </a:r>
            <a:r>
              <a:rPr lang="fr-FR" sz="2000" dirty="0">
                <a:latin typeface="Verdana"/>
                <a:ea typeface="Verdana"/>
              </a:rPr>
              <a:t> par l'intermédiaire de lignes téléphoniques d'urgence, des courriers électroniques, des réseaux communautaires et des responsables des droits des victimes.</a:t>
            </a:r>
          </a:p>
        </p:txBody>
      </p:sp>
      <p:sp>
        <p:nvSpPr>
          <p:cNvPr id="4" name="TextBox 3">
            <a:extLst>
              <a:ext uri="{FF2B5EF4-FFF2-40B4-BE49-F238E27FC236}">
                <a16:creationId xmlns:a16="http://schemas.microsoft.com/office/drawing/2014/main" id="{7D2EADF3-794E-3362-063B-7AD5261D8032}"/>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Canaux de signalement</a:t>
            </a:r>
          </a:p>
        </p:txBody>
      </p:sp>
    </p:spTree>
    <p:extLst>
      <p:ext uri="{BB962C8B-B14F-4D97-AF65-F5344CB8AC3E}">
        <p14:creationId xmlns:p14="http://schemas.microsoft.com/office/powerpoint/2010/main" val="1029307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783771" y="1297893"/>
            <a:ext cx="10624457" cy="4533933"/>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Les signalements peuvent être effectués de manière anonyme :</a:t>
            </a:r>
          </a:p>
          <a:p>
            <a:pPr marL="298450" indent="-285750">
              <a:spcBef>
                <a:spcPts val="600"/>
              </a:spcBef>
              <a:spcAft>
                <a:spcPts val="600"/>
              </a:spcAft>
              <a:buFont typeface="Arial" panose="020B0604020202020204" pitchFamily="34" charset="0"/>
              <a:buChar char="•"/>
            </a:pPr>
            <a:r>
              <a:rPr lang="fr-FR" sz="2000" dirty="0">
                <a:latin typeface="Verdana"/>
                <a:ea typeface="Verdana"/>
              </a:rPr>
              <a:t>Vous n'êtes pas obligé de donner votre nom lorsque vous signalez une allégation.</a:t>
            </a:r>
            <a:endParaRPr lang="fr-FR" sz="2000" dirty="0">
              <a:latin typeface="Verdana" panose="020B0604030504040204" pitchFamily="34" charset="0"/>
              <a:ea typeface="Verdana" panose="020B0604030504040204" pitchFamily="34" charset="0"/>
            </a:endParaRPr>
          </a:p>
          <a:p>
            <a:pPr marL="298450" indent="-285750">
              <a:spcBef>
                <a:spcPts val="600"/>
              </a:spcBef>
              <a:spcAft>
                <a:spcPts val="600"/>
              </a:spcAft>
              <a:buFont typeface="Arial" panose="020B0604020202020204" pitchFamily="34" charset="0"/>
              <a:buChar char="•"/>
            </a:pPr>
            <a:r>
              <a:rPr lang="fr-FR" sz="2000" dirty="0">
                <a:latin typeface="Verdana"/>
                <a:ea typeface="Verdana"/>
              </a:rPr>
              <a:t>Les plaintes anonymes seront traitées tout aussi sérieusement.</a:t>
            </a:r>
            <a:endParaRPr lang="fr-FR" sz="2000" dirty="0">
              <a:latin typeface="Verdana" panose="020B0604030504040204" pitchFamily="34" charset="0"/>
              <a:ea typeface="Verdana" panose="020B0604030504040204" pitchFamily="34" charset="0"/>
            </a:endParaRPr>
          </a:p>
          <a:p>
            <a:pPr marL="298450" indent="-285750">
              <a:spcBef>
                <a:spcPts val="600"/>
              </a:spcBef>
              <a:spcAft>
                <a:spcPts val="600"/>
              </a:spcAft>
              <a:buFont typeface="Arial" panose="020B0604020202020204" pitchFamily="34" charset="0"/>
              <a:buChar char="•"/>
            </a:pPr>
            <a:endParaRPr lang="fr-FR" sz="2000" spc="-10" dirty="0">
              <a:latin typeface="Verdana" panose="020B0604030504040204" pitchFamily="34" charset="0"/>
              <a:ea typeface="Verdana" panose="020B0604030504040204" pitchFamily="34" charset="0"/>
            </a:endParaRPr>
          </a:p>
          <a:p>
            <a:pPr marL="12700">
              <a:spcBef>
                <a:spcPts val="600"/>
              </a:spcBef>
              <a:spcAft>
                <a:spcPts val="600"/>
              </a:spcAft>
            </a:pPr>
            <a:r>
              <a:rPr lang="fr-FR" sz="2000" b="1" dirty="0">
                <a:latin typeface="Verdana" panose="020B0604030504040204" pitchFamily="34" charset="0"/>
                <a:ea typeface="Verdana" panose="020B0604030504040204" pitchFamily="34" charset="0"/>
              </a:rPr>
              <a:t>Le personnel de l'ONU est protégé contre les représailles en cas de signalement :</a:t>
            </a:r>
          </a:p>
          <a:p>
            <a:pPr marL="298450" indent="-285750">
              <a:spcBef>
                <a:spcPts val="600"/>
              </a:spcBef>
              <a:spcAft>
                <a:spcPts val="600"/>
              </a:spcAft>
              <a:buFont typeface="Arial" panose="020B0604020202020204" pitchFamily="34" charset="0"/>
              <a:buChar char="•"/>
            </a:pPr>
            <a:r>
              <a:rPr lang="fr-FR" sz="2000" dirty="0">
                <a:latin typeface="Verdana"/>
                <a:ea typeface="Verdana"/>
              </a:rPr>
              <a:t>Vous bénéficiez d'une protection contre les représailles pour avoir signalé des fautes et pour avoir coopéré à des audits ou des enquêtes dûment autorisés.</a:t>
            </a:r>
            <a:endParaRPr lang="fr-FR" sz="2000" dirty="0">
              <a:latin typeface="Verdana" panose="020B0604030504040204" pitchFamily="34" charset="0"/>
              <a:ea typeface="Verdana" panose="020B0604030504040204" pitchFamily="34" charset="0"/>
            </a:endParaRPr>
          </a:p>
          <a:p>
            <a:pPr marL="298450" indent="-285750">
              <a:spcBef>
                <a:spcPts val="600"/>
              </a:spcBef>
              <a:spcAft>
                <a:spcPts val="600"/>
              </a:spcAft>
              <a:buFont typeface="Arial" panose="020B0604020202020204" pitchFamily="34" charset="0"/>
              <a:buChar char="•"/>
            </a:pPr>
            <a:r>
              <a:rPr lang="fr-FR" sz="2000" dirty="0">
                <a:latin typeface="Verdana"/>
                <a:ea typeface="Verdana"/>
              </a:rPr>
              <a:t>Le bureau de la déontologie des Nations Unies peut être contacté en cas d'actes de représailles à l’adresse suivante : </a:t>
            </a:r>
            <a:r>
              <a:rPr lang="fr-FR" sz="2000" dirty="0">
                <a:latin typeface="Verdana"/>
                <a:ea typeface="Verdana"/>
                <a:hlinkClick r:id="rId4"/>
              </a:rPr>
              <a:t>ethicsoffice@un.org</a:t>
            </a:r>
            <a:r>
              <a:rPr lang="fr-FR" sz="2000" dirty="0">
                <a:latin typeface="Verdana"/>
                <a:ea typeface="Verdana"/>
              </a:rPr>
              <a:t>.</a:t>
            </a:r>
            <a:endParaRPr lang="fr-FR" sz="2000" dirty="0">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5992396D-512B-9317-BB1B-F0341D0C44EC}"/>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Méthodes de signalement</a:t>
            </a:r>
          </a:p>
        </p:txBody>
      </p:sp>
    </p:spTree>
    <p:extLst>
      <p:ext uri="{BB962C8B-B14F-4D97-AF65-F5344CB8AC3E}">
        <p14:creationId xmlns:p14="http://schemas.microsoft.com/office/powerpoint/2010/main" val="784277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658021" y="1495447"/>
            <a:ext cx="9000000" cy="1148391"/>
          </a:xfrm>
          <a:prstGeom prst="rect">
            <a:avLst/>
          </a:prstGeom>
        </p:spPr>
        <p:txBody>
          <a:bodyPr vert="horz" wrap="square" lIns="0" tIns="222885" rIns="0" bIns="0" rtlCol="0" anchor="t">
            <a:spAutoFit/>
          </a:bodyPr>
          <a:lstStyle/>
          <a:p>
            <a:pPr marL="355600" indent="-342900">
              <a:spcBef>
                <a:spcPts val="600"/>
              </a:spcBef>
              <a:spcAft>
                <a:spcPts val="600"/>
              </a:spcAft>
              <a:buFont typeface="Arial" panose="020B0604020202020204" pitchFamily="34" charset="0"/>
              <a:buChar char="•"/>
            </a:pPr>
            <a:r>
              <a:rPr lang="fr-FR" sz="2000" dirty="0">
                <a:latin typeface="Verdana"/>
                <a:ea typeface="Verdana"/>
              </a:rPr>
              <a:t>Les membres du personnel de l'ONU peuvent être licenciés s'ils signalent de mauvaise foi un soupçon d'exploitation et d'abus sexuels par le personnel de l'ONU, c'est-à-dire s'ils signalent un soupçon qu'ils savent être faux.</a:t>
            </a:r>
          </a:p>
        </p:txBody>
      </p:sp>
      <p:sp>
        <p:nvSpPr>
          <p:cNvPr id="3" name="TextBox 2">
            <a:extLst>
              <a:ext uri="{FF2B5EF4-FFF2-40B4-BE49-F238E27FC236}">
                <a16:creationId xmlns:a16="http://schemas.microsoft.com/office/drawing/2014/main" id="{5992396D-512B-9317-BB1B-F0341D0C44EC}"/>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556A6"/>
                </a:solidFill>
                <a:latin typeface="Verdana"/>
                <a:ea typeface="Verdana"/>
              </a:rPr>
              <a:t>Allégations fausses, malveillantes et de mauvaise foi</a:t>
            </a:r>
          </a:p>
        </p:txBody>
      </p:sp>
      <p:pic>
        <p:nvPicPr>
          <p:cNvPr id="1026" name="Picture 2" descr="Examples of Bad Faith Cases - Pusch and Nguyen PN Law Firm">
            <a:extLst>
              <a:ext uri="{FF2B5EF4-FFF2-40B4-BE49-F238E27FC236}">
                <a16:creationId xmlns:a16="http://schemas.microsoft.com/office/drawing/2014/main" id="{CB88D02B-F5D4-7E22-DBFD-F57C56735950}"/>
              </a:ext>
            </a:extLst>
          </p:cNvPr>
          <p:cNvPicPr>
            <a:picLocks noChangeAspect="1" noChangeArrowheads="1"/>
          </p:cNvPicPr>
          <p:nvPr>
            <p:custDataLst>
              <p:tags r:id="rId3"/>
            </p:custDataLst>
          </p:nvPr>
        </p:nvPicPr>
        <p:blipFill>
          <a:blip r:embed="rId5">
            <a:extLst>
              <a:ext uri="{BEBA8EAE-BF5A-486C-A8C5-ECC9F3942E4B}">
                <a14:imgProps xmlns:a14="http://schemas.microsoft.com/office/drawing/2010/main">
                  <a14:imgLayer r:embed="rId6">
                    <a14:imgEffect>
                      <a14:brightnessContrast bright="30000"/>
                    </a14:imgEffect>
                  </a14:imgLayer>
                </a14:imgProps>
              </a:ext>
              <a:ext uri="{28A0092B-C50C-407E-A947-70E740481C1C}">
                <a14:useLocalDpi xmlns:a14="http://schemas.microsoft.com/office/drawing/2010/main" val="0"/>
              </a:ext>
            </a:extLst>
          </a:blip>
          <a:srcRect/>
          <a:stretch>
            <a:fillRect/>
          </a:stretch>
        </p:blipFill>
        <p:spPr bwMode="auto">
          <a:xfrm>
            <a:off x="3872021" y="3429000"/>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950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8645" y="1284886"/>
            <a:ext cx="9000000" cy="3918380"/>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L’ONU a un devoir de diligence et l'obligation de fournir un soutien et une assistance aux victimes</a:t>
            </a:r>
          </a:p>
          <a:p>
            <a:pPr marL="12700">
              <a:spcBef>
                <a:spcPts val="600"/>
              </a:spcBef>
              <a:spcAft>
                <a:spcPts val="600"/>
              </a:spcAft>
            </a:pPr>
            <a:r>
              <a:rPr lang="fr-FR" sz="2000" dirty="0">
                <a:latin typeface="Verdana" panose="020B0604030504040204" pitchFamily="34" charset="0"/>
                <a:ea typeface="Verdana" panose="020B0604030504040204" pitchFamily="34" charset="0"/>
              </a:rPr>
              <a:t>1. Le droit d'être traité avec respect</a:t>
            </a:r>
          </a:p>
          <a:p>
            <a:pPr marL="12700">
              <a:spcBef>
                <a:spcPts val="600"/>
              </a:spcBef>
              <a:spcAft>
                <a:spcPts val="600"/>
              </a:spcAft>
            </a:pPr>
            <a:r>
              <a:rPr lang="fr-FR" sz="2000" dirty="0">
                <a:latin typeface="Verdana" panose="020B0604030504040204" pitchFamily="34" charset="0"/>
                <a:ea typeface="Verdana" panose="020B0604030504040204" pitchFamily="34" charset="0"/>
              </a:rPr>
              <a:t>2. Le droit de recevoir une assistance et un soutien</a:t>
            </a:r>
          </a:p>
          <a:p>
            <a:pPr marL="12700">
              <a:spcBef>
                <a:spcPts val="600"/>
              </a:spcBef>
              <a:spcAft>
                <a:spcPts val="600"/>
              </a:spcAft>
            </a:pPr>
            <a:r>
              <a:rPr lang="fr-FR" sz="2000" dirty="0">
                <a:latin typeface="Verdana" panose="020B0604030504040204" pitchFamily="34" charset="0"/>
                <a:ea typeface="Verdana" panose="020B0604030504040204" pitchFamily="34" charset="0"/>
              </a:rPr>
              <a:t>3. Le droit à la justice et à la réparation</a:t>
            </a:r>
          </a:p>
          <a:p>
            <a:pPr marL="12700">
              <a:spcBef>
                <a:spcPts val="600"/>
              </a:spcBef>
              <a:spcAft>
                <a:spcPts val="600"/>
              </a:spcAft>
            </a:pPr>
            <a:r>
              <a:rPr lang="fr-FR" sz="2000" dirty="0">
                <a:latin typeface="Verdana" panose="020B0604030504040204" pitchFamily="34" charset="0"/>
                <a:ea typeface="Verdana" panose="020B0604030504040204" pitchFamily="34" charset="0"/>
              </a:rPr>
              <a:t>4. Le droit de décider de son degré d'implication dans les processus de l'ONU</a:t>
            </a:r>
          </a:p>
          <a:p>
            <a:pPr marL="12700">
              <a:spcBef>
                <a:spcPts val="600"/>
              </a:spcBef>
              <a:spcAft>
                <a:spcPts val="600"/>
              </a:spcAft>
            </a:pPr>
            <a:r>
              <a:rPr lang="fr-FR" sz="2000" dirty="0">
                <a:latin typeface="Verdana" panose="020B0604030504040204" pitchFamily="34" charset="0"/>
                <a:ea typeface="Verdana" panose="020B0604030504040204" pitchFamily="34" charset="0"/>
              </a:rPr>
              <a:t>5. Le droit d'obtenir des informations</a:t>
            </a:r>
          </a:p>
          <a:p>
            <a:pPr marL="355600" indent="-342900">
              <a:spcBef>
                <a:spcPts val="600"/>
              </a:spcBef>
              <a:spcAft>
                <a:spcPts val="600"/>
              </a:spcAft>
              <a:buFont typeface="+mj-lt"/>
              <a:buAutoNum type="arabicPeriod"/>
            </a:pPr>
            <a:endParaRPr lang="en-US" sz="2000" dirty="0">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16FF52FD-4569-8A2D-4233-A63402E056A2}"/>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Droits des victimes</a:t>
            </a:r>
          </a:p>
        </p:txBody>
      </p:sp>
      <p:sp>
        <p:nvSpPr>
          <p:cNvPr id="5" name="TextBox 4">
            <a:extLst>
              <a:ext uri="{FF2B5EF4-FFF2-40B4-BE49-F238E27FC236}">
                <a16:creationId xmlns:a16="http://schemas.microsoft.com/office/drawing/2014/main" id="{8162DF31-7DD4-36B9-4492-A50ED3F0BF18}"/>
              </a:ext>
            </a:extLst>
          </p:cNvPr>
          <p:cNvSpPr txBox="1"/>
          <p:nvPr>
            <p:custDataLst>
              <p:tags r:id="rId3"/>
            </p:custDataLst>
          </p:nvPr>
        </p:nvSpPr>
        <p:spPr>
          <a:xfrm>
            <a:off x="1593355" y="5065282"/>
            <a:ext cx="9000000" cy="1015663"/>
          </a:xfrm>
          <a:prstGeom prst="rect">
            <a:avLst/>
          </a:prstGeom>
          <a:noFill/>
          <a:ln>
            <a:solidFill>
              <a:schemeClr val="accent1"/>
            </a:solidFill>
          </a:ln>
        </p:spPr>
        <p:txBody>
          <a:bodyPr wrap="square" lIns="91440" tIns="45720" rIns="91440" bIns="45720" rtlCol="0" anchor="ctr">
            <a:spAutoFit/>
          </a:bodyPr>
          <a:lstStyle/>
          <a:p>
            <a:pPr algn="ctr"/>
            <a:r>
              <a:rPr lang="fr-FR" sz="2000" b="1" dirty="0">
                <a:solidFill>
                  <a:srgbClr val="0055A5"/>
                </a:solidFill>
                <a:latin typeface="Verdana"/>
                <a:ea typeface="Verdana"/>
              </a:rPr>
              <a:t>Conformément à la politique du Secrétaire général visant à placer les droits et la dignité des victimes au centre de la prévention et de la réponse de l'ONU</a:t>
            </a:r>
          </a:p>
        </p:txBody>
      </p:sp>
    </p:spTree>
    <p:extLst>
      <p:ext uri="{BB962C8B-B14F-4D97-AF65-F5344CB8AC3E}">
        <p14:creationId xmlns:p14="http://schemas.microsoft.com/office/powerpoint/2010/main" val="701313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8645" y="1284886"/>
            <a:ext cx="9000000" cy="3148939"/>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L’ONU a un devoir de diligence et l'obligation de fournir un soutien et une assistance aux victimes</a:t>
            </a:r>
          </a:p>
          <a:p>
            <a:pPr marL="12700">
              <a:spcBef>
                <a:spcPts val="600"/>
              </a:spcBef>
              <a:spcAft>
                <a:spcPts val="600"/>
              </a:spcAft>
            </a:pPr>
            <a:r>
              <a:rPr lang="fr-FR" sz="2000" dirty="0">
                <a:latin typeface="Verdana" panose="020B0604030504040204" pitchFamily="34" charset="0"/>
                <a:ea typeface="Verdana" panose="020B0604030504040204" pitchFamily="34" charset="0"/>
              </a:rPr>
              <a:t>6. Le droit d'être entendu</a:t>
            </a:r>
          </a:p>
          <a:p>
            <a:pPr marL="12700">
              <a:spcBef>
                <a:spcPts val="600"/>
              </a:spcBef>
              <a:spcAft>
                <a:spcPts val="600"/>
              </a:spcAft>
            </a:pPr>
            <a:r>
              <a:rPr lang="fr-FR" sz="2000" dirty="0">
                <a:latin typeface="Verdana" panose="020B0604030504040204" pitchFamily="34" charset="0"/>
                <a:ea typeface="Verdana" panose="020B0604030504040204" pitchFamily="34" charset="0"/>
              </a:rPr>
              <a:t>7. Le droit à la vie privée et à la confidentialité</a:t>
            </a:r>
          </a:p>
          <a:p>
            <a:pPr marL="12700">
              <a:spcBef>
                <a:spcPts val="600"/>
              </a:spcBef>
              <a:spcAft>
                <a:spcPts val="600"/>
              </a:spcAft>
            </a:pPr>
            <a:r>
              <a:rPr lang="fr-FR" sz="2000" dirty="0">
                <a:latin typeface="Verdana" panose="020B0604030504040204" pitchFamily="34" charset="0"/>
                <a:ea typeface="Verdana" panose="020B0604030504040204" pitchFamily="34" charset="0"/>
              </a:rPr>
              <a:t>8. Le droit d'être protégé</a:t>
            </a:r>
          </a:p>
          <a:p>
            <a:pPr marL="12700">
              <a:spcBef>
                <a:spcPts val="600"/>
              </a:spcBef>
              <a:spcAft>
                <a:spcPts val="600"/>
              </a:spcAft>
            </a:pPr>
            <a:r>
              <a:rPr lang="fr-FR" sz="2000" dirty="0">
                <a:latin typeface="Verdana" panose="020B0604030504040204" pitchFamily="34" charset="0"/>
                <a:ea typeface="Verdana" panose="020B0604030504040204" pitchFamily="34" charset="0"/>
              </a:rPr>
              <a:t>9. Le droit de recours</a:t>
            </a:r>
          </a:p>
          <a:p>
            <a:pPr marL="12700">
              <a:spcBef>
                <a:spcPts val="600"/>
              </a:spcBef>
              <a:spcAft>
                <a:spcPts val="600"/>
              </a:spcAft>
            </a:pPr>
            <a:r>
              <a:rPr lang="fr-FR" sz="2000" dirty="0">
                <a:latin typeface="Verdana" panose="020B0604030504040204" pitchFamily="34" charset="0"/>
                <a:ea typeface="Verdana" panose="020B0604030504040204" pitchFamily="34" charset="0"/>
              </a:rPr>
              <a:t>10. Le droit de porter plainte </a:t>
            </a:r>
          </a:p>
        </p:txBody>
      </p:sp>
      <p:sp>
        <p:nvSpPr>
          <p:cNvPr id="4" name="TextBox 3">
            <a:extLst>
              <a:ext uri="{FF2B5EF4-FFF2-40B4-BE49-F238E27FC236}">
                <a16:creationId xmlns:a16="http://schemas.microsoft.com/office/drawing/2014/main" id="{16FF52FD-4569-8A2D-4233-A63402E056A2}"/>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Droits des victimes</a:t>
            </a:r>
          </a:p>
        </p:txBody>
      </p:sp>
      <p:sp>
        <p:nvSpPr>
          <p:cNvPr id="5" name="TextBox 4">
            <a:extLst>
              <a:ext uri="{FF2B5EF4-FFF2-40B4-BE49-F238E27FC236}">
                <a16:creationId xmlns:a16="http://schemas.microsoft.com/office/drawing/2014/main" id="{1CD69688-1028-4435-AB60-45D424193205}"/>
              </a:ext>
            </a:extLst>
          </p:cNvPr>
          <p:cNvSpPr txBox="1"/>
          <p:nvPr>
            <p:custDataLst>
              <p:tags r:id="rId3"/>
            </p:custDataLst>
          </p:nvPr>
        </p:nvSpPr>
        <p:spPr>
          <a:xfrm>
            <a:off x="1598645" y="4975867"/>
            <a:ext cx="9000000" cy="1015663"/>
          </a:xfrm>
          <a:prstGeom prst="rect">
            <a:avLst/>
          </a:prstGeom>
          <a:noFill/>
          <a:ln>
            <a:solidFill>
              <a:schemeClr val="accent1"/>
            </a:solidFill>
          </a:ln>
        </p:spPr>
        <p:txBody>
          <a:bodyPr wrap="square" lIns="91440" tIns="45720" rIns="91440" bIns="45720" rtlCol="0" anchor="ctr">
            <a:spAutoFit/>
          </a:bodyPr>
          <a:lstStyle/>
          <a:p>
            <a:pPr algn="ctr"/>
            <a:r>
              <a:rPr lang="fr-FR" sz="2000" b="1" dirty="0">
                <a:solidFill>
                  <a:srgbClr val="0055A5"/>
                </a:solidFill>
                <a:latin typeface="Verdana"/>
                <a:ea typeface="Verdana"/>
              </a:rPr>
              <a:t>Conformément à la politique du Secrétaire général visant à placer les droits et la dignité des victimes au centre de la prévention et de la réponse de l'ONU</a:t>
            </a:r>
          </a:p>
        </p:txBody>
      </p:sp>
    </p:spTree>
    <p:extLst>
      <p:ext uri="{BB962C8B-B14F-4D97-AF65-F5344CB8AC3E}">
        <p14:creationId xmlns:p14="http://schemas.microsoft.com/office/powerpoint/2010/main" val="25390796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217676" y="1394414"/>
            <a:ext cx="9756648" cy="1763944"/>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Dès que l’ONU a connaissance d'une allégation d'EAS, la victime a le droit à :</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Un soutien rapide et efficace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Une assistance en fonction de ses besoins</a:t>
            </a:r>
          </a:p>
        </p:txBody>
      </p:sp>
      <p:sp>
        <p:nvSpPr>
          <p:cNvPr id="3" name="TextBox 2">
            <a:extLst>
              <a:ext uri="{FF2B5EF4-FFF2-40B4-BE49-F238E27FC236}">
                <a16:creationId xmlns:a16="http://schemas.microsoft.com/office/drawing/2014/main" id="{61A6657B-FE1A-0E84-EB7A-C2E357B56D2E}"/>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Aide aux victimes</a:t>
            </a:r>
          </a:p>
        </p:txBody>
      </p:sp>
      <p:pic>
        <p:nvPicPr>
          <p:cNvPr id="7" name="Picture 6">
            <a:extLst>
              <a:ext uri="{FF2B5EF4-FFF2-40B4-BE49-F238E27FC236}">
                <a16:creationId xmlns:a16="http://schemas.microsoft.com/office/drawing/2014/main" id="{15925A8E-A53A-020F-A417-BDC2222763FA}"/>
              </a:ext>
            </a:extLst>
          </p:cNvPr>
          <p:cNvPicPr>
            <a:picLocks noChangeAspect="1"/>
          </p:cNvPicPr>
          <p:nvPr>
            <p:custDataLst>
              <p:tags r:id="rId3"/>
            </p:custDataLst>
          </p:nvPr>
        </p:nvPicPr>
        <p:blipFill>
          <a:blip r:embed="rId6"/>
          <a:stretch>
            <a:fillRect/>
          </a:stretch>
        </p:blipFill>
        <p:spPr>
          <a:xfrm>
            <a:off x="3114675" y="3773912"/>
            <a:ext cx="5962650" cy="2619375"/>
          </a:xfrm>
          <a:prstGeom prst="rect">
            <a:avLst/>
          </a:prstGeom>
        </p:spPr>
      </p:pic>
    </p:spTree>
    <p:extLst>
      <p:ext uri="{BB962C8B-B14F-4D97-AF65-F5344CB8AC3E}">
        <p14:creationId xmlns:p14="http://schemas.microsoft.com/office/powerpoint/2010/main" val="4330662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6000" y="1613956"/>
            <a:ext cx="9000000" cy="3302827"/>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Assistance immédiate aux victimes :</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Aide d'urgence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Soins médicaux</a:t>
            </a:r>
          </a:p>
          <a:p>
            <a:pPr marL="755650" lvl="1" indent="-285750">
              <a:spcBef>
                <a:spcPts val="600"/>
              </a:spcBef>
              <a:spcAft>
                <a:spcPts val="600"/>
              </a:spcAft>
              <a:buFont typeface="Verdana" panose="020B0604030504040204" pitchFamily="34" charset="0"/>
              <a:buChar char="–"/>
            </a:pPr>
            <a:r>
              <a:rPr lang="fr-FR" sz="2000" dirty="0">
                <a:latin typeface="Verdana"/>
                <a:ea typeface="Verdana"/>
              </a:rPr>
              <a:t>Y compris les soins de santé sexuelle et reproductive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Soutien psychologique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Moyens de subsistance et assistance matérielle de base</a:t>
            </a:r>
          </a:p>
          <a:p>
            <a:pPr marL="755650" lvl="1" indent="-285750">
              <a:spcBef>
                <a:spcPts val="600"/>
              </a:spcBef>
              <a:spcAft>
                <a:spcPts val="600"/>
              </a:spcAft>
              <a:buFont typeface="Verdana" panose="020B0604030504040204" pitchFamily="34" charset="0"/>
              <a:buChar char="–"/>
            </a:pPr>
            <a:r>
              <a:rPr lang="fr-FR" sz="2000" dirty="0">
                <a:latin typeface="Verdana" panose="020B0604030504040204" pitchFamily="34" charset="0"/>
                <a:ea typeface="Verdana" panose="020B0604030504040204" pitchFamily="34" charset="0"/>
              </a:rPr>
              <a:t>Nourriture, transport et abri sûr</a:t>
            </a:r>
          </a:p>
        </p:txBody>
      </p:sp>
      <p:sp>
        <p:nvSpPr>
          <p:cNvPr id="3" name="TextBox 2">
            <a:extLst>
              <a:ext uri="{FF2B5EF4-FFF2-40B4-BE49-F238E27FC236}">
                <a16:creationId xmlns:a16="http://schemas.microsoft.com/office/drawing/2014/main" id="{61A6657B-FE1A-0E84-EB7A-C2E357B56D2E}"/>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Aide aux victimes</a:t>
            </a:r>
          </a:p>
        </p:txBody>
      </p:sp>
    </p:spTree>
    <p:extLst>
      <p:ext uri="{BB962C8B-B14F-4D97-AF65-F5344CB8AC3E}">
        <p14:creationId xmlns:p14="http://schemas.microsoft.com/office/powerpoint/2010/main" val="3833464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6000" y="1777586"/>
            <a:ext cx="9000000" cy="3610604"/>
          </a:xfrm>
          <a:prstGeom prst="rect">
            <a:avLst/>
          </a:prstGeom>
        </p:spPr>
        <p:txBody>
          <a:bodyPr vert="horz" wrap="square" lIns="0" tIns="222885" rIns="0" bIns="0" rtlCol="0" anchor="t">
            <a:spAutoFit/>
          </a:bodyPr>
          <a:lstStyle/>
          <a:p>
            <a:pPr marL="12700">
              <a:spcBef>
                <a:spcPts val="600"/>
              </a:spcBef>
              <a:spcAft>
                <a:spcPts val="600"/>
              </a:spcAft>
            </a:pPr>
            <a:r>
              <a:rPr lang="fr-FR" sz="2000" b="1" dirty="0">
                <a:latin typeface="Verdana" panose="020B0604030504040204" pitchFamily="34" charset="0"/>
                <a:ea typeface="Verdana" panose="020B0604030504040204" pitchFamily="34" charset="0"/>
              </a:rPr>
              <a:t>Assistance à long terme aux victimes :</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Soins de santé complets</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Soutien psychologique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Accès à une aide juridique</a:t>
            </a:r>
          </a:p>
          <a:p>
            <a:pPr marL="755650" lvl="1" indent="-285750">
              <a:spcBef>
                <a:spcPts val="600"/>
              </a:spcBef>
              <a:spcAft>
                <a:spcPts val="600"/>
              </a:spcAft>
              <a:buFont typeface="Verdana" panose="020B0604030504040204" pitchFamily="34" charset="0"/>
              <a:buChar char="–"/>
            </a:pPr>
            <a:r>
              <a:rPr lang="fr-FR" sz="2000" dirty="0">
                <a:latin typeface="Verdana" panose="020B0604030504040204" pitchFamily="34" charset="0"/>
                <a:ea typeface="Verdana" panose="020B0604030504040204" pitchFamily="34" charset="0"/>
              </a:rPr>
              <a:t>Y compris les demandes de paternité et de pension alimentaire pour enfants</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Soutien aux moyens de subsistance</a:t>
            </a:r>
          </a:p>
          <a:p>
            <a:pPr marL="298450" indent="-285750">
              <a:spcBef>
                <a:spcPts val="600"/>
              </a:spcBef>
              <a:spcAft>
                <a:spcPts val="600"/>
              </a:spcAft>
              <a:buFont typeface="Arial" panose="020B0604020202020204" pitchFamily="34" charset="0"/>
              <a:buChar char="•"/>
            </a:pPr>
            <a:r>
              <a:rPr lang="fr-FR" sz="2000" dirty="0">
                <a:latin typeface="Verdana" panose="020B0604030504040204" pitchFamily="34" charset="0"/>
                <a:ea typeface="Verdana" panose="020B0604030504040204" pitchFamily="34" charset="0"/>
              </a:rPr>
              <a:t>Formation professionnelle</a:t>
            </a:r>
          </a:p>
        </p:txBody>
      </p:sp>
      <p:sp>
        <p:nvSpPr>
          <p:cNvPr id="3" name="TextBox 2">
            <a:extLst>
              <a:ext uri="{FF2B5EF4-FFF2-40B4-BE49-F238E27FC236}">
                <a16:creationId xmlns:a16="http://schemas.microsoft.com/office/drawing/2014/main" id="{61A6657B-FE1A-0E84-EB7A-C2E357B56D2E}"/>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Aide aux victimes</a:t>
            </a:r>
          </a:p>
        </p:txBody>
      </p:sp>
    </p:spTree>
    <p:extLst>
      <p:ext uri="{BB962C8B-B14F-4D97-AF65-F5344CB8AC3E}">
        <p14:creationId xmlns:p14="http://schemas.microsoft.com/office/powerpoint/2010/main" val="33835510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3">
            <a:extLst>
              <a:ext uri="{FF2B5EF4-FFF2-40B4-BE49-F238E27FC236}">
                <a16:creationId xmlns:a16="http://schemas.microsoft.com/office/drawing/2014/main" id="{B7CE3CB0-7F84-1998-58AA-F8C707C44F65}"/>
              </a:ext>
            </a:extLst>
          </p:cNvPr>
          <p:cNvSpPr txBox="1"/>
          <p:nvPr>
            <p:custDataLst>
              <p:tags r:id="rId1"/>
            </p:custDataLst>
          </p:nvPr>
        </p:nvSpPr>
        <p:spPr>
          <a:xfrm>
            <a:off x="1596000" y="1702312"/>
            <a:ext cx="9000000" cy="3887603"/>
          </a:xfrm>
          <a:prstGeom prst="rect">
            <a:avLst/>
          </a:prstGeom>
        </p:spPr>
        <p:txBody>
          <a:bodyPr vert="horz" wrap="square" lIns="0" tIns="222885" rIns="0" bIns="0" rtlCol="0" anchor="t">
            <a:spAutoFit/>
          </a:bodyPr>
          <a:lstStyle/>
          <a:p>
            <a:pPr marL="0" marR="0">
              <a:spcBef>
                <a:spcPts val="600"/>
              </a:spcBef>
              <a:spcAft>
                <a:spcPts val="600"/>
              </a:spcAft>
            </a:pPr>
            <a:r>
              <a:rPr lang="fr-FR" sz="1800" b="1" dirty="0">
                <a:effectLst/>
                <a:latin typeface="Verdana" panose="020B0604030504040204" pitchFamily="34" charset="0"/>
                <a:ea typeface="Calibri" panose="020F0502020204030204" pitchFamily="34" charset="0"/>
                <a:cs typeface="Arial" panose="020B0604020202020204" pitchFamily="34" charset="0"/>
              </a:rPr>
              <a:t>Les normes uniformes en matière d’EAS énoncent les principes suivants :  </a:t>
            </a:r>
          </a:p>
          <a:p>
            <a:pPr marL="342900" marR="0" lvl="0" indent="-342900">
              <a:spcBef>
                <a:spcPts val="600"/>
              </a:spcBef>
              <a:spcAft>
                <a:spcPts val="600"/>
              </a:spcAft>
              <a:buFont typeface="Symbol" panose="05050102010706020507" pitchFamily="18" charset="2"/>
              <a:buChar char=""/>
            </a:pPr>
            <a:r>
              <a:rPr lang="fr-FR" sz="1800" dirty="0">
                <a:solidFill>
                  <a:srgbClr val="000000"/>
                </a:solidFill>
                <a:effectLst/>
                <a:latin typeface="Verdana"/>
                <a:ea typeface="Calibri"/>
                <a:cs typeface="Arial"/>
              </a:rPr>
              <a:t>Les activités sexuelles avec les enfants (personnes de moins de 18 ans) sont interdites</a:t>
            </a:r>
            <a:r>
              <a:rPr lang="fr-FR" dirty="0">
                <a:solidFill>
                  <a:srgbClr val="000000"/>
                </a:solidFill>
                <a:latin typeface="Verdana"/>
                <a:ea typeface="Calibri"/>
                <a:cs typeface="Arial"/>
              </a:rPr>
              <a:t>.</a:t>
            </a:r>
            <a:endParaRPr lang="fr-FR" sz="1800">
              <a:solidFill>
                <a:srgbClr val="000000"/>
              </a:solidFill>
              <a:effectLst/>
              <a:latin typeface="Verdana" panose="020B0604030504040204" pitchFamily="34" charset="0"/>
              <a:ea typeface="Calibri" panose="020F0502020204030204" pitchFamily="34" charset="0"/>
              <a:cs typeface="Arial" panose="020B0604020202020204" pitchFamily="34" charset="0"/>
            </a:endParaRPr>
          </a:p>
          <a:p>
            <a:pPr marL="342900" marR="0" lvl="0" indent="-342900">
              <a:spcBef>
                <a:spcPts val="600"/>
              </a:spcBef>
              <a:spcAft>
                <a:spcPts val="600"/>
              </a:spcAft>
              <a:buFont typeface="Symbol" panose="05050102010706020507" pitchFamily="18" charset="2"/>
              <a:buChar char=""/>
            </a:pPr>
            <a:r>
              <a:rPr lang="fr-FR" dirty="0">
                <a:solidFill>
                  <a:srgbClr val="000000"/>
                </a:solidFill>
                <a:latin typeface="Verdana"/>
                <a:ea typeface="Calibri"/>
                <a:cs typeface="Arial"/>
              </a:rPr>
              <a:t>L’échange d’</a:t>
            </a:r>
            <a:r>
              <a:rPr lang="fr-FR" sz="1800" dirty="0">
                <a:solidFill>
                  <a:srgbClr val="000000"/>
                </a:solidFill>
                <a:effectLst/>
                <a:latin typeface="Verdana"/>
                <a:ea typeface="Calibri"/>
                <a:cs typeface="Arial"/>
              </a:rPr>
              <a:t>argent, d’offres d’emploi, de marchandises, d’assistance ou de services</a:t>
            </a:r>
            <a:r>
              <a:rPr lang="fr-FR" dirty="0">
                <a:solidFill>
                  <a:srgbClr val="000000"/>
                </a:solidFill>
                <a:latin typeface="Verdana"/>
                <a:ea typeface="Calibri"/>
                <a:cs typeface="Arial"/>
              </a:rPr>
              <a:t> contre des faveurs sexuelles, notamment avec des </a:t>
            </a:r>
            <a:r>
              <a:rPr lang="fr-FR">
                <a:solidFill>
                  <a:srgbClr val="000000"/>
                </a:solidFill>
                <a:latin typeface="Verdana"/>
                <a:ea typeface="Calibri"/>
                <a:cs typeface="Arial"/>
              </a:rPr>
              <a:t>prostitués(</a:t>
            </a:r>
            <a:r>
              <a:rPr lang="fr-FR" err="1">
                <a:solidFill>
                  <a:srgbClr val="000000"/>
                </a:solidFill>
                <a:latin typeface="Verdana"/>
                <a:ea typeface="Calibri"/>
                <a:cs typeface="Arial"/>
              </a:rPr>
              <a:t>ées</a:t>
            </a:r>
            <a:r>
              <a:rPr lang="fr-FR">
                <a:solidFill>
                  <a:srgbClr val="000000"/>
                </a:solidFill>
                <a:latin typeface="Verdana"/>
                <a:ea typeface="Calibri"/>
                <a:cs typeface="Arial"/>
              </a:rPr>
              <a:t>), est interdit.</a:t>
            </a:r>
            <a:endParaRPr lang="fr-FR" dirty="0">
              <a:solidFill>
                <a:srgbClr val="000000"/>
              </a:solidFill>
              <a:latin typeface="Verdana"/>
              <a:ea typeface="Calibri"/>
              <a:cs typeface="Arial"/>
            </a:endParaRPr>
          </a:p>
          <a:p>
            <a:pPr marL="342900" indent="-342900">
              <a:spcBef>
                <a:spcPts val="600"/>
              </a:spcBef>
              <a:spcAft>
                <a:spcPts val="600"/>
              </a:spcAft>
              <a:buFont typeface="Symbol" panose="05050102010706020507" pitchFamily="18" charset="2"/>
              <a:buChar char=""/>
            </a:pPr>
            <a:r>
              <a:rPr lang="fr-FR" dirty="0">
                <a:solidFill>
                  <a:srgbClr val="000000"/>
                </a:solidFill>
                <a:latin typeface="Verdana"/>
                <a:ea typeface="Calibri"/>
                <a:cs typeface="Arial"/>
              </a:rPr>
              <a:t>Le recours à des enfants ou adultes pour trouver des partenaires sexuels à d’autres personnes est </a:t>
            </a:r>
            <a:r>
              <a:rPr lang="fr-FR">
                <a:solidFill>
                  <a:srgbClr val="000000"/>
                </a:solidFill>
                <a:latin typeface="Verdana"/>
                <a:ea typeface="Calibri"/>
                <a:cs typeface="Arial"/>
              </a:rPr>
              <a:t>interdit.</a:t>
            </a:r>
            <a:endParaRPr lang="fr-FR" dirty="0">
              <a:solidFill>
                <a:srgbClr val="000000"/>
              </a:solidFill>
              <a:latin typeface="Verdana"/>
              <a:ea typeface="Calibri"/>
              <a:cs typeface="Arial"/>
            </a:endParaRPr>
          </a:p>
          <a:p>
            <a:pPr marL="342900" marR="0" lvl="0" indent="-342900">
              <a:spcBef>
                <a:spcPts val="600"/>
              </a:spcBef>
              <a:spcAft>
                <a:spcPts val="600"/>
              </a:spcAft>
              <a:buFont typeface="Symbol" panose="05050102010706020507" pitchFamily="18" charset="2"/>
              <a:buChar char=""/>
            </a:pPr>
            <a:r>
              <a:rPr lang="fr-FR" dirty="0">
                <a:solidFill>
                  <a:srgbClr val="000000"/>
                </a:solidFill>
                <a:latin typeface="Verdana"/>
                <a:ea typeface="Calibri"/>
                <a:cs typeface="Arial"/>
              </a:rPr>
              <a:t>Les relations sexuelles avec les bénéficiaires de l’assistance sont fortement déconseillées.</a:t>
            </a:r>
            <a:endParaRPr lang="fr-FR" dirty="0">
              <a:solidFill>
                <a:srgbClr val="000000"/>
              </a:solidFill>
              <a:latin typeface="Verdana"/>
              <a:ea typeface="Calibri" panose="020F0502020204030204" pitchFamily="34" charset="0"/>
              <a:cs typeface="Arial"/>
            </a:endParaRPr>
          </a:p>
        </p:txBody>
      </p:sp>
      <p:sp>
        <p:nvSpPr>
          <p:cNvPr id="3" name="TextBox 2">
            <a:extLst>
              <a:ext uri="{FF2B5EF4-FFF2-40B4-BE49-F238E27FC236}">
                <a16:creationId xmlns:a16="http://schemas.microsoft.com/office/drawing/2014/main" id="{61A6657B-FE1A-0E84-EB7A-C2E357B56D2E}"/>
              </a:ext>
            </a:extLst>
          </p:cNvPr>
          <p:cNvSpPr txBox="1"/>
          <p:nvPr>
            <p:custDataLst>
              <p:tags r:id="rId2"/>
            </p:custDataLst>
          </p:nvPr>
        </p:nvSpPr>
        <p:spPr>
          <a:xfrm>
            <a:off x="1658021" y="724796"/>
            <a:ext cx="8875958"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Que peut faire chaque agent de maintien de la paix ?</a:t>
            </a:r>
          </a:p>
        </p:txBody>
      </p:sp>
    </p:spTree>
    <p:extLst>
      <p:ext uri="{BB962C8B-B14F-4D97-AF65-F5344CB8AC3E}">
        <p14:creationId xmlns:p14="http://schemas.microsoft.com/office/powerpoint/2010/main" val="4165227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4F1AD10-306C-0EDF-C539-B6232F115E59}"/>
              </a:ext>
            </a:extLst>
          </p:cNvPr>
          <p:cNvGraphicFramePr>
            <a:graphicFrameLocks noGrp="1"/>
          </p:cNvGraphicFramePr>
          <p:nvPr>
            <p:custDataLst>
              <p:tags r:id="rId1"/>
            </p:custDataLst>
            <p:extLst>
              <p:ext uri="{D42A27DB-BD31-4B8C-83A1-F6EECF244321}">
                <p14:modId xmlns:p14="http://schemas.microsoft.com/office/powerpoint/2010/main" val="976251468"/>
              </p:ext>
            </p:extLst>
          </p:nvPr>
        </p:nvGraphicFramePr>
        <p:xfrm>
          <a:off x="1596000" y="1813560"/>
          <a:ext cx="8999999" cy="3840480"/>
        </p:xfrm>
        <a:graphic>
          <a:graphicData uri="http://schemas.openxmlformats.org/drawingml/2006/table">
            <a:tbl>
              <a:tblPr firstRow="1" bandRow="1">
                <a:tableStyleId>{5C22544A-7EE6-4342-B048-85BDC9FD1C3A}</a:tableStyleId>
              </a:tblPr>
              <a:tblGrid>
                <a:gridCol w="8999999">
                  <a:extLst>
                    <a:ext uri="{9D8B030D-6E8A-4147-A177-3AD203B41FA5}">
                      <a16:colId xmlns:a16="http://schemas.microsoft.com/office/drawing/2014/main" val="4245990088"/>
                    </a:ext>
                  </a:extLst>
                </a:gridCol>
              </a:tblGrid>
              <a:tr h="370840">
                <a:tc>
                  <a:txBody>
                    <a:bodyPr/>
                    <a:lstStyle/>
                    <a:p>
                      <a:pPr algn="ctr">
                        <a:spcBef>
                          <a:spcPts val="1200"/>
                        </a:spcBef>
                        <a:spcAft>
                          <a:spcPts val="1200"/>
                        </a:spcAft>
                      </a:pPr>
                      <a:r>
                        <a:rPr lang="fr-FR" sz="2000" dirty="0">
                          <a:solidFill>
                            <a:srgbClr val="0055A5"/>
                          </a:solidFill>
                          <a:latin typeface="Verdana" panose="020B0604030504040204" pitchFamily="34" charset="0"/>
                          <a:ea typeface="Verdana" panose="020B0604030504040204" pitchFamily="34" charset="0"/>
                        </a:rPr>
                        <a:t>Résultats de l'apprentissage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35372077"/>
                  </a:ext>
                </a:extLst>
              </a:tr>
              <a:tr h="370840">
                <a:tc>
                  <a:txBody>
                    <a:bodyPr/>
                    <a:lstStyle/>
                    <a:p>
                      <a:pPr marL="342900" lvl="0" indent="-342900">
                        <a:spcBef>
                          <a:spcPts val="1200"/>
                        </a:spcBef>
                        <a:spcAft>
                          <a:spcPts val="1200"/>
                        </a:spcAft>
                        <a:buFont typeface="+mj-lt"/>
                        <a:buAutoNum type="arabicPeriod"/>
                      </a:pPr>
                      <a:r>
                        <a:rPr lang="fr-FR" sz="2000" dirty="0">
                          <a:solidFill>
                            <a:schemeClr val="dk1"/>
                          </a:solidFill>
                          <a:effectLst/>
                          <a:latin typeface="Verdana"/>
                          <a:ea typeface="Verdana"/>
                          <a:cs typeface="+mn-cs"/>
                        </a:rPr>
                        <a:t>Respecter et faire respecter les normes de conduite de l'ONU en matière de prévention de l'exploitation et des abus sexuels.</a:t>
                      </a:r>
                    </a:p>
                    <a:p>
                      <a:pPr marL="342900" lvl="0" indent="-342900">
                        <a:spcBef>
                          <a:spcPts val="1200"/>
                        </a:spcBef>
                        <a:spcAft>
                          <a:spcPts val="1200"/>
                        </a:spcAft>
                        <a:buAutoNum type="arabicPeriod"/>
                      </a:pPr>
                      <a:r>
                        <a:rPr lang="fr-FR" sz="2000" dirty="0">
                          <a:solidFill>
                            <a:schemeClr val="dk1"/>
                          </a:solidFill>
                          <a:effectLst/>
                          <a:latin typeface="Verdana"/>
                          <a:ea typeface="Verdana"/>
                          <a:cs typeface="+mn-cs"/>
                        </a:rPr>
                        <a:t>Être conscient à tout moment des conséquences de l'exploitation et des abus sexuels et des conséquences du non-respect des normes de conduite de l'ONU en matière d'exploitation et d'abus sexuels.</a:t>
                      </a:r>
                    </a:p>
                    <a:p>
                      <a:pPr marL="342900" lvl="0" indent="-342900">
                        <a:spcBef>
                          <a:spcPts val="1200"/>
                        </a:spcBef>
                        <a:spcAft>
                          <a:spcPts val="1200"/>
                        </a:spcAft>
                        <a:buFont typeface="+mj-lt"/>
                        <a:buAutoNum type="arabicPeriod"/>
                      </a:pPr>
                      <a:r>
                        <a:rPr lang="fr-FR" sz="2000" dirty="0">
                          <a:solidFill>
                            <a:schemeClr val="dk1"/>
                          </a:solidFill>
                          <a:effectLst/>
                          <a:latin typeface="Verdana"/>
                          <a:ea typeface="Verdana"/>
                          <a:cs typeface="+mn-cs"/>
                        </a:rPr>
                        <a:t>Connaître vos obligations en tant que membre du personnel de l'ONU et remplir votre devoir de signalement des cas d'exploitation et d'abus sexuels.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00828333"/>
                  </a:ext>
                </a:extLst>
              </a:tr>
            </a:tbl>
          </a:graphicData>
        </a:graphic>
      </p:graphicFrame>
    </p:spTree>
    <p:extLst>
      <p:ext uri="{BB962C8B-B14F-4D97-AF65-F5344CB8AC3E}">
        <p14:creationId xmlns:p14="http://schemas.microsoft.com/office/powerpoint/2010/main" val="3839906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A845AF-F6DF-96E4-F9ED-E28FBCB546BD}"/>
              </a:ext>
            </a:extLst>
          </p:cNvPr>
          <p:cNvSpPr txBox="1"/>
          <p:nvPr>
            <p:custDataLst>
              <p:tags r:id="rId1"/>
            </p:custDataLst>
          </p:nvPr>
        </p:nvSpPr>
        <p:spPr>
          <a:xfrm>
            <a:off x="1524000" y="2967335"/>
            <a:ext cx="9144000" cy="923330"/>
          </a:xfrm>
          <a:prstGeom prst="rect">
            <a:avLst/>
          </a:prstGeom>
          <a:noFill/>
        </p:spPr>
        <p:txBody>
          <a:bodyPr wrap="square" anchor="ctr">
            <a:spAutoFit/>
          </a:bodyPr>
          <a:lstStyle/>
          <a:p>
            <a:pPr marL="0" marR="0" algn="ctr">
              <a:spcBef>
                <a:spcPts val="600"/>
              </a:spcBef>
              <a:spcAft>
                <a:spcPts val="600"/>
              </a:spcAft>
            </a:pPr>
            <a:r>
              <a:rPr lang="fr-FR" sz="5400" b="1" dirty="0">
                <a:solidFill>
                  <a:srgbClr val="0055A5"/>
                </a:solidFill>
                <a:latin typeface="Verdana" panose="020B0604030504040204" pitchFamily="34" charset="0"/>
                <a:ea typeface="Verdana" panose="020B0604030504040204" pitchFamily="34" charset="0"/>
                <a:cs typeface="Aptos" panose="020B0004020202020204" pitchFamily="34" charset="0"/>
              </a:rPr>
              <a:t>Merci</a:t>
            </a:r>
          </a:p>
        </p:txBody>
      </p:sp>
    </p:spTree>
    <p:extLst>
      <p:ext uri="{BB962C8B-B14F-4D97-AF65-F5344CB8AC3E}">
        <p14:creationId xmlns:p14="http://schemas.microsoft.com/office/powerpoint/2010/main" val="176441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1428306"/>
            <a:ext cx="900000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L’impunité et la complaisance ne sont pas tolérées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Mesures actives de prévention de l'exploitation et des abus sexuels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Mesures contre </a:t>
            </a:r>
            <a:r>
              <a:rPr lang="fr-FR" sz="2000" b="1" dirty="0">
                <a:latin typeface="Verdana"/>
                <a:ea typeface="Verdana"/>
              </a:rPr>
              <a:t>tous</a:t>
            </a:r>
            <a:r>
              <a:rPr lang="fr-FR" sz="2000" dirty="0">
                <a:latin typeface="Verdana"/>
                <a:ea typeface="Verdana"/>
              </a:rPr>
              <a:t> les auteurs</a:t>
            </a:r>
          </a:p>
        </p:txBody>
      </p:sp>
      <p:sp>
        <p:nvSpPr>
          <p:cNvPr id="2" name="TextBox 1">
            <a:extLst>
              <a:ext uri="{FF2B5EF4-FFF2-40B4-BE49-F238E27FC236}">
                <a16:creationId xmlns:a16="http://schemas.microsoft.com/office/drawing/2014/main" id="{2D18A812-2683-A759-E78B-0C203629C516}"/>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Tolérance zéro</a:t>
            </a:r>
          </a:p>
        </p:txBody>
      </p:sp>
      <p:pic>
        <p:nvPicPr>
          <p:cNvPr id="5" name="Picture 4">
            <a:extLst>
              <a:ext uri="{FF2B5EF4-FFF2-40B4-BE49-F238E27FC236}">
                <a16:creationId xmlns:a16="http://schemas.microsoft.com/office/drawing/2014/main" id="{7B1859D2-7325-5A16-6071-32555BF6A4B7}"/>
              </a:ext>
            </a:extLst>
          </p:cNvPr>
          <p:cNvPicPr>
            <a:picLocks noChangeAspect="1"/>
          </p:cNvPicPr>
          <p:nvPr>
            <p:custDataLst>
              <p:tags r:id="rId3"/>
            </p:custDataLst>
          </p:nvPr>
        </p:nvPicPr>
        <p:blipFill>
          <a:blip r:embed="rId6"/>
          <a:stretch>
            <a:fillRect/>
          </a:stretch>
        </p:blipFill>
        <p:spPr>
          <a:xfrm>
            <a:off x="7585885" y="2963501"/>
            <a:ext cx="1800000" cy="3011538"/>
          </a:xfrm>
          <a:prstGeom prst="rect">
            <a:avLst/>
          </a:prstGeom>
        </p:spPr>
      </p:pic>
      <p:pic>
        <p:nvPicPr>
          <p:cNvPr id="6" name="Picture 5">
            <a:extLst>
              <a:ext uri="{FF2B5EF4-FFF2-40B4-BE49-F238E27FC236}">
                <a16:creationId xmlns:a16="http://schemas.microsoft.com/office/drawing/2014/main" id="{C48143E5-B183-43D5-8C76-34994A8F5CB4}"/>
              </a:ext>
            </a:extLst>
          </p:cNvPr>
          <p:cNvPicPr>
            <a:picLocks noChangeAspect="1"/>
          </p:cNvPicPr>
          <p:nvPr>
            <p:custDataLst>
              <p:tags r:id="rId4"/>
            </p:custDataLst>
          </p:nvPr>
        </p:nvPicPr>
        <p:blipFill>
          <a:blip r:embed="rId7"/>
          <a:stretch>
            <a:fillRect/>
          </a:stretch>
        </p:blipFill>
        <p:spPr>
          <a:xfrm>
            <a:off x="2213035" y="3794806"/>
            <a:ext cx="5372850" cy="1348928"/>
          </a:xfrm>
          <a:prstGeom prst="rect">
            <a:avLst/>
          </a:prstGeom>
        </p:spPr>
      </p:pic>
    </p:spTree>
    <p:extLst>
      <p:ext uri="{BB962C8B-B14F-4D97-AF65-F5344CB8AC3E}">
        <p14:creationId xmlns:p14="http://schemas.microsoft.com/office/powerpoint/2010/main" val="2776035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1228397"/>
            <a:ext cx="9000000" cy="48628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fontAlgn="base">
              <a:spcBef>
                <a:spcPts val="600"/>
              </a:spcBef>
              <a:spcAft>
                <a:spcPts val="600"/>
              </a:spcAft>
            </a:pPr>
            <a:r>
              <a:rPr lang="fr-FR" sz="2000" b="1" i="0" dirty="0">
                <a:solidFill>
                  <a:srgbClr val="000000"/>
                </a:solidFill>
                <a:effectLst/>
                <a:latin typeface="Verdana" panose="020B0604030504040204" pitchFamily="34" charset="0"/>
                <a:ea typeface="Verdana" panose="020B0604030504040204" pitchFamily="34" charset="0"/>
                <a:cs typeface="Roboto"/>
              </a:rPr>
              <a:t>Exploitation sexuelle</a:t>
            </a:r>
          </a:p>
          <a:p>
            <a:pPr marL="342900" indent="-342900">
              <a:spcBef>
                <a:spcPts val="600"/>
              </a:spcBef>
              <a:spcAft>
                <a:spcPts val="600"/>
              </a:spcAft>
              <a:buFont typeface="Arial" panose="020B0604020202020204" pitchFamily="34" charset="0"/>
              <a:buChar char="•"/>
            </a:pPr>
            <a:r>
              <a:rPr lang="fr-FR" sz="2000" dirty="0">
                <a:solidFill>
                  <a:srgbClr val="000000"/>
                </a:solidFill>
                <a:latin typeface="Verdana"/>
                <a:ea typeface="Verdana"/>
                <a:cs typeface="Roboto"/>
              </a:rPr>
              <a:t>Le terme « exploitation sexuelle » désigne le fait d’abuser ou de tenter d’abuser d’un état de vulnérabilité, d’un rapport de force inégal ou de rapports de confiance à des fins sexuelles. Elle peut inclure le fait de tirer un profit financier ou un avantage social ou politique de l'abus sexuel d'autrui.</a:t>
            </a:r>
          </a:p>
          <a:p>
            <a:pPr algn="l" fontAlgn="base">
              <a:spcBef>
                <a:spcPts val="600"/>
              </a:spcBef>
              <a:spcAft>
                <a:spcPts val="600"/>
              </a:spcAft>
            </a:pPr>
            <a:r>
              <a:rPr lang="fr-FR" sz="2000" b="1" i="0" dirty="0">
                <a:solidFill>
                  <a:srgbClr val="000000"/>
                </a:solidFill>
                <a:effectLst/>
                <a:latin typeface="Verdana"/>
                <a:ea typeface="Verdana"/>
                <a:cs typeface="Roboto"/>
              </a:rPr>
              <a:t>Abus sexuels</a:t>
            </a:r>
          </a:p>
          <a:p>
            <a:pPr marL="342900" indent="-342900" fontAlgn="base">
              <a:spcBef>
                <a:spcPts val="600"/>
              </a:spcBef>
              <a:spcAft>
                <a:spcPts val="600"/>
              </a:spcAft>
              <a:buFont typeface="Arial" panose="020B0604020202020204" pitchFamily="34" charset="0"/>
              <a:buChar char="•"/>
            </a:pPr>
            <a:r>
              <a:rPr lang="fr-FR" sz="2000" dirty="0">
                <a:solidFill>
                  <a:srgbClr val="000000"/>
                </a:solidFill>
                <a:latin typeface="Verdana"/>
                <a:ea typeface="Verdana"/>
                <a:cs typeface="Roboto"/>
              </a:rPr>
              <a:t>L'« abus sexuel » désigne tout acte sexuel, réel ou commis sous la menace, sous la contrainte, soit parce qu'une personne est plus forte que l'autre, soit parce que la situation lui confère un pouvoir sur l'autre</a:t>
            </a:r>
            <a:r>
              <a:rPr lang="fr-FR" sz="2000" b="0" i="0" dirty="0">
                <a:solidFill>
                  <a:srgbClr val="000000"/>
                </a:solidFill>
                <a:effectLst/>
                <a:latin typeface="Verdana"/>
                <a:ea typeface="Verdana"/>
                <a:cs typeface="Roboto"/>
              </a:rPr>
              <a:t>.</a:t>
            </a:r>
          </a:p>
          <a:p>
            <a:pPr marL="342900" indent="-342900" fontAlgn="base">
              <a:spcBef>
                <a:spcPts val="600"/>
              </a:spcBef>
              <a:spcAft>
                <a:spcPts val="600"/>
              </a:spcAft>
              <a:buFont typeface="Arial" panose="020B0604020202020204" pitchFamily="34" charset="0"/>
              <a:buChar char="•"/>
            </a:pPr>
            <a:endParaRPr lang="fr-FR" altLang="zh-CN" sz="2000" b="0" i="0" dirty="0">
              <a:solidFill>
                <a:srgbClr val="000000"/>
              </a:solidFill>
              <a:effectLst/>
              <a:latin typeface="Verdana"/>
              <a:ea typeface="Verdana"/>
              <a:cs typeface="Roboto"/>
            </a:endParaRPr>
          </a:p>
          <a:p>
            <a:pPr algn="ctr">
              <a:spcBef>
                <a:spcPts val="600"/>
              </a:spcBef>
              <a:spcAft>
                <a:spcPts val="600"/>
              </a:spcAft>
            </a:pPr>
            <a:r>
              <a:rPr lang="fr-FR" sz="2000" b="1" dirty="0">
                <a:solidFill>
                  <a:srgbClr val="FF0000"/>
                </a:solidFill>
                <a:latin typeface="Verdana"/>
                <a:ea typeface="Verdana"/>
                <a:cs typeface="Roboto"/>
              </a:rPr>
              <a:t>Il s'agit dans les deux cas d'une faute grave</a:t>
            </a:r>
          </a:p>
        </p:txBody>
      </p:sp>
      <p:sp>
        <p:nvSpPr>
          <p:cNvPr id="2" name="TextBox 1">
            <a:extLst>
              <a:ext uri="{FF2B5EF4-FFF2-40B4-BE49-F238E27FC236}">
                <a16:creationId xmlns:a16="http://schemas.microsoft.com/office/drawing/2014/main" id="{DA7577BE-2472-E3B5-93F0-8809E09AC8B0}"/>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Définitions</a:t>
            </a:r>
          </a:p>
        </p:txBody>
      </p:sp>
    </p:spTree>
    <p:extLst>
      <p:ext uri="{BB962C8B-B14F-4D97-AF65-F5344CB8AC3E}">
        <p14:creationId xmlns:p14="http://schemas.microsoft.com/office/powerpoint/2010/main" val="2186584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76B6A4CC-D607-0C61-5E31-532612490318}"/>
              </a:ext>
            </a:extLst>
          </p:cNvPr>
          <p:cNvGraphicFramePr>
            <a:graphicFrameLocks noGrp="1"/>
          </p:cNvGraphicFramePr>
          <p:nvPr>
            <p:custDataLst>
              <p:tags r:id="rId1"/>
            </p:custDataLst>
            <p:extLst>
              <p:ext uri="{D42A27DB-BD31-4B8C-83A1-F6EECF244321}">
                <p14:modId xmlns:p14="http://schemas.microsoft.com/office/powerpoint/2010/main" val="4252859814"/>
              </p:ext>
            </p:extLst>
          </p:nvPr>
        </p:nvGraphicFramePr>
        <p:xfrm>
          <a:off x="1528762" y="2079000"/>
          <a:ext cx="9134475" cy="2805840"/>
        </p:xfrm>
        <a:graphic>
          <a:graphicData uri="http://schemas.openxmlformats.org/drawingml/2006/table">
            <a:tbl>
              <a:tblPr bandRow="1">
                <a:tableStyleId>{5C22544A-7EE6-4342-B048-85BDC9FD1C3A}</a:tableStyleId>
              </a:tblPr>
              <a:tblGrid>
                <a:gridCol w="2466295">
                  <a:extLst>
                    <a:ext uri="{9D8B030D-6E8A-4147-A177-3AD203B41FA5}">
                      <a16:colId xmlns:a16="http://schemas.microsoft.com/office/drawing/2014/main" val="1782533737"/>
                    </a:ext>
                  </a:extLst>
                </a:gridCol>
                <a:gridCol w="6668180">
                  <a:extLst>
                    <a:ext uri="{9D8B030D-6E8A-4147-A177-3AD203B41FA5}">
                      <a16:colId xmlns:a16="http://schemas.microsoft.com/office/drawing/2014/main" val="314601650"/>
                    </a:ext>
                  </a:extLst>
                </a:gridCol>
              </a:tblGrid>
              <a:tr h="900000">
                <a:tc gridSpan="2">
                  <a:txBody>
                    <a:bodyPr/>
                    <a:lstStyle/>
                    <a:p>
                      <a:pPr lvl="0" algn="l">
                        <a:lnSpc>
                          <a:spcPct val="100000"/>
                        </a:lnSpc>
                        <a:buNone/>
                      </a:pPr>
                      <a:r>
                        <a:rPr lang="fr-FR" sz="2000" b="1" i="0" u="none" strike="noStrike" baseline="0" noProof="0" dirty="0">
                          <a:solidFill>
                            <a:srgbClr val="0556A6"/>
                          </a:solidFill>
                          <a:effectLst/>
                          <a:latin typeface="Verdana"/>
                        </a:rPr>
                        <a:t>Activité d’apprentissage obligatoire 3.3.1 : Définir l’exploitation et les abus sexuels </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0630" cap="flat" cmpd="sng" algn="ctr">
                      <a:solidFill>
                        <a:srgbClr val="80808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49180475"/>
                  </a:ext>
                </a:extLst>
              </a:tr>
              <a:tr h="900000">
                <a:tc>
                  <a:txBody>
                    <a:bodyPr/>
                    <a:lstStyle/>
                    <a:p>
                      <a:pPr algn="r" fontAlgn="base">
                        <a:lnSpc>
                          <a:spcPct val="100000"/>
                        </a:lnSpc>
                      </a:pPr>
                      <a:r>
                        <a:rPr lang="fr-FR" sz="2000" b="1" i="0" dirty="0">
                          <a:solidFill>
                            <a:srgbClr val="0556A6"/>
                          </a:solidFill>
                          <a:effectLst/>
                          <a:latin typeface="Verdana"/>
                        </a:rPr>
                        <a:t>Objet :</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0630" cap="flat" cmpd="sng" algn="ctr">
                      <a:solidFill>
                        <a:srgbClr val="808080"/>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lvl="0" algn="l">
                        <a:lnSpc>
                          <a:spcPct val="100000"/>
                        </a:lnSpc>
                        <a:buNone/>
                      </a:pPr>
                      <a:r>
                        <a:rPr lang="fr-FR" sz="2000" b="0" i="0" u="none" strike="noStrike" baseline="0" noProof="0" dirty="0">
                          <a:solidFill>
                            <a:srgbClr val="000000"/>
                          </a:solidFill>
                          <a:effectLst/>
                          <a:latin typeface="Verdana"/>
                        </a:rPr>
                        <a:t>Renforcer la compréhension commune des définitions de l'ONU en matière d'exploitation et d'abus sexuels</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0630" cap="flat" cmpd="sng" algn="ctr">
                      <a:solidFill>
                        <a:srgbClr val="808080"/>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510613545"/>
                  </a:ext>
                </a:extLst>
              </a:tr>
              <a:tr h="900000">
                <a:tc>
                  <a:txBody>
                    <a:bodyPr/>
                    <a:lstStyle/>
                    <a:p>
                      <a:pPr algn="r" fontAlgn="base">
                        <a:lnSpc>
                          <a:spcPct val="100000"/>
                        </a:lnSpc>
                      </a:pPr>
                      <a:r>
                        <a:rPr lang="fr-FR" sz="2000" b="1" i="0" dirty="0">
                          <a:solidFill>
                            <a:srgbClr val="0556A6"/>
                          </a:solidFill>
                          <a:effectLst/>
                          <a:latin typeface="Verdana"/>
                        </a:rPr>
                        <a:t>Temps imparti :</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lvl="0" algn="l">
                        <a:lnSpc>
                          <a:spcPct val="100000"/>
                        </a:lnSpc>
                        <a:buNone/>
                      </a:pPr>
                      <a:r>
                        <a:rPr lang="fr-FR" sz="2000" b="0" i="0" u="none" strike="noStrike" noProof="0" dirty="0">
                          <a:solidFill>
                            <a:schemeClr val="tx1"/>
                          </a:solidFill>
                          <a:effectLst/>
                          <a:latin typeface="Verdana"/>
                        </a:rPr>
                        <a:t>15 minutes</a:t>
                      </a:r>
                    </a:p>
                  </a:txBody>
                  <a:tcPr marL="68580" marR="6858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331746129"/>
                  </a:ext>
                </a:extLst>
              </a:tr>
            </a:tbl>
          </a:graphicData>
        </a:graphic>
      </p:graphicFrame>
    </p:spTree>
    <p:extLst>
      <p:ext uri="{BB962C8B-B14F-4D97-AF65-F5344CB8AC3E}">
        <p14:creationId xmlns:p14="http://schemas.microsoft.com/office/powerpoint/2010/main" val="172835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F9F2D02-A0EE-CC17-1D84-219D49918A53}"/>
              </a:ext>
            </a:extLst>
          </p:cNvPr>
          <p:cNvSpPr txBox="1"/>
          <p:nvPr>
            <p:custDataLst>
              <p:tags r:id="rId1"/>
            </p:custDataLst>
          </p:nvPr>
        </p:nvSpPr>
        <p:spPr>
          <a:xfrm>
            <a:off x="789215" y="802110"/>
            <a:ext cx="1061357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Les normes de conduite de l'ONU s'appliquent à l'ensemble du personnel</a:t>
            </a:r>
          </a:p>
        </p:txBody>
      </p:sp>
      <p:graphicFrame>
        <p:nvGraphicFramePr>
          <p:cNvPr id="7" name="Table 6">
            <a:extLst>
              <a:ext uri="{FF2B5EF4-FFF2-40B4-BE49-F238E27FC236}">
                <a16:creationId xmlns:a16="http://schemas.microsoft.com/office/drawing/2014/main" id="{A550011A-30F9-7C70-568C-B0E266C70690}"/>
              </a:ext>
            </a:extLst>
          </p:cNvPr>
          <p:cNvGraphicFramePr>
            <a:graphicFrameLocks noGrp="1"/>
          </p:cNvGraphicFramePr>
          <p:nvPr>
            <p:custDataLst>
              <p:tags r:id="rId2"/>
            </p:custDataLst>
            <p:extLst>
              <p:ext uri="{D42A27DB-BD31-4B8C-83A1-F6EECF244321}">
                <p14:modId xmlns:p14="http://schemas.microsoft.com/office/powerpoint/2010/main" val="3756899082"/>
              </p:ext>
            </p:extLst>
          </p:nvPr>
        </p:nvGraphicFramePr>
        <p:xfrm>
          <a:off x="1066800" y="1578582"/>
          <a:ext cx="9971314" cy="4776480"/>
        </p:xfrm>
        <a:graphic>
          <a:graphicData uri="http://schemas.openxmlformats.org/drawingml/2006/table">
            <a:tbl>
              <a:tblPr firstRow="1" bandRow="1">
                <a:tableStyleId>{5C22544A-7EE6-4342-B048-85BDC9FD1C3A}</a:tableStyleId>
              </a:tblPr>
              <a:tblGrid>
                <a:gridCol w="4985657">
                  <a:extLst>
                    <a:ext uri="{9D8B030D-6E8A-4147-A177-3AD203B41FA5}">
                      <a16:colId xmlns:a16="http://schemas.microsoft.com/office/drawing/2014/main" val="966802344"/>
                    </a:ext>
                  </a:extLst>
                </a:gridCol>
                <a:gridCol w="4985657">
                  <a:extLst>
                    <a:ext uri="{9D8B030D-6E8A-4147-A177-3AD203B41FA5}">
                      <a16:colId xmlns:a16="http://schemas.microsoft.com/office/drawing/2014/main" val="3925092176"/>
                    </a:ext>
                  </a:extLst>
                </a:gridCol>
              </a:tblGrid>
              <a:tr h="468000">
                <a:tc>
                  <a:txBody>
                    <a:bodyPr/>
                    <a:lstStyle/>
                    <a:p>
                      <a:pPr algn="l"/>
                      <a:r>
                        <a:rPr lang="fr-FR" sz="2000" dirty="0">
                          <a:solidFill>
                            <a:schemeClr val="tx1"/>
                          </a:solidFill>
                          <a:latin typeface="Verdana"/>
                          <a:ea typeface="Verdana"/>
                        </a:rPr>
                        <a:t>Personnel civil</a:t>
                      </a:r>
                    </a:p>
                  </a:txBody>
                  <a:tcPr anchor="ctr">
                    <a:solidFill>
                      <a:schemeClr val="bg1">
                        <a:lumMod val="95000"/>
                      </a:schemeClr>
                    </a:solidFill>
                  </a:tcPr>
                </a:tc>
                <a:tc>
                  <a:txBody>
                    <a:bodyPr/>
                    <a:lstStyle/>
                    <a:p>
                      <a:pPr algn="l"/>
                      <a:r>
                        <a:rPr lang="fr-FR" sz="2000" dirty="0">
                          <a:solidFill>
                            <a:schemeClr val="tx1"/>
                          </a:solidFill>
                          <a:latin typeface="Verdana" panose="020B0604030504040204" pitchFamily="34" charset="0"/>
                          <a:ea typeface="Verdana" panose="020B0604030504040204" pitchFamily="34" charset="0"/>
                        </a:rPr>
                        <a:t>Personnel en uniforme</a:t>
                      </a:r>
                    </a:p>
                  </a:txBody>
                  <a:tcPr anchor="ctr">
                    <a:solidFill>
                      <a:schemeClr val="bg1">
                        <a:lumMod val="95000"/>
                      </a:schemeClr>
                    </a:solidFill>
                  </a:tcPr>
                </a:tc>
                <a:extLst>
                  <a:ext uri="{0D108BD9-81ED-4DB2-BD59-A6C34878D82A}">
                    <a16:rowId xmlns:a16="http://schemas.microsoft.com/office/drawing/2014/main" val="3485966879"/>
                  </a:ext>
                </a:extLst>
              </a:tr>
              <a:tr h="370840">
                <a:tc>
                  <a:txBody>
                    <a:bodyPr/>
                    <a:lstStyle/>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Tous les membres du personnel de l’ONU recrutés au niveau international et local</a:t>
                      </a:r>
                    </a:p>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Volontaires de l’ONU</a:t>
                      </a:r>
                    </a:p>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Experts civils</a:t>
                      </a:r>
                    </a:p>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Personnel ou employés d'entités n'appartenant pas aux Nations Unies</a:t>
                      </a:r>
                    </a:p>
                    <a:p>
                      <a:pPr algn="l" rtl="0"/>
                      <a:endParaRPr lang="en-GB" sz="2000" dirty="0">
                        <a:solidFill>
                          <a:schemeClr val="tx1"/>
                        </a:solidFill>
                        <a:latin typeface="Verdana" panose="020B0604030504040204" pitchFamily="34" charset="0"/>
                        <a:ea typeface="Verdana" panose="020B0604030504040204" pitchFamily="34" charset="0"/>
                      </a:endParaRPr>
                    </a:p>
                  </a:txBody>
                  <a:tcPr anchor="ctr">
                    <a:solidFill>
                      <a:schemeClr val="bg1"/>
                    </a:solidFill>
                  </a:tcPr>
                </a:tc>
                <a:tc>
                  <a:txBody>
                    <a:bodyPr/>
                    <a:lstStyle/>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Les membres des contingents militaires nationaux</a:t>
                      </a:r>
                    </a:p>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panose="020B0604030504040204" pitchFamily="34" charset="0"/>
                          <a:ea typeface="Verdana" panose="020B0604030504040204" pitchFamily="34" charset="0"/>
                          <a:cs typeface="Century Gothic"/>
                        </a:rPr>
                        <a:t>Membres des unités nationales de police constituées</a:t>
                      </a:r>
                    </a:p>
                    <a:p>
                      <a:pPr marL="355600" indent="-342900" algn="l">
                        <a:spcBef>
                          <a:spcPts val="600"/>
                        </a:spcBef>
                        <a:spcAft>
                          <a:spcPts val="600"/>
                        </a:spcAft>
                        <a:buFont typeface="Arial" panose="020B0604020202020204" pitchFamily="34" charset="0"/>
                        <a:buChar char="•"/>
                        <a:tabLst>
                          <a:tab pos="354965" algn="l"/>
                        </a:tabLst>
                      </a:pPr>
                      <a:r>
                        <a:rPr lang="fr-FR" sz="2000" dirty="0">
                          <a:solidFill>
                            <a:schemeClr val="tx1"/>
                          </a:solidFill>
                          <a:latin typeface="Verdana"/>
                          <a:ea typeface="Verdana"/>
                          <a:cs typeface="Century Gothic"/>
                        </a:rPr>
                        <a:t>Personnel des Nations Unies ayant le statut d'expert en mission, agents de police des Nations Unies (UNPOL), agents pénitentiaires, observateurs militaires et officiers de liaison militaires.</a:t>
                      </a:r>
                    </a:p>
                  </a:txBody>
                  <a:tcPr anchor="ctr">
                    <a:solidFill>
                      <a:schemeClr val="bg1"/>
                    </a:solidFill>
                  </a:tcPr>
                </a:tc>
                <a:extLst>
                  <a:ext uri="{0D108BD9-81ED-4DB2-BD59-A6C34878D82A}">
                    <a16:rowId xmlns:a16="http://schemas.microsoft.com/office/drawing/2014/main" val="2210380737"/>
                  </a:ext>
                </a:extLst>
              </a:tr>
              <a:tr h="370840">
                <a:tc>
                  <a:txBody>
                    <a:bodyPr/>
                    <a:lstStyle/>
                    <a:p>
                      <a:pPr algn="l" rtl="0"/>
                      <a:endParaRPr lang="en-GB" sz="2000" dirty="0">
                        <a:latin typeface="Verdana" panose="020B0604030504040204" pitchFamily="34" charset="0"/>
                        <a:ea typeface="Verdana" panose="020B0604030504040204" pitchFamily="34" charset="0"/>
                      </a:endParaRPr>
                    </a:p>
                  </a:txBody>
                  <a:tcPr anchor="ctr">
                    <a:solidFill>
                      <a:schemeClr val="bg1"/>
                    </a:solidFill>
                  </a:tcPr>
                </a:tc>
                <a:tc>
                  <a:txBody>
                    <a:bodyPr/>
                    <a:lstStyle/>
                    <a:p>
                      <a:pPr algn="l" rtl="0"/>
                      <a:endParaRPr lang="en-GB" sz="2000" dirty="0">
                        <a:latin typeface="Verdana" panose="020B0604030504040204" pitchFamily="34" charset="0"/>
                        <a:ea typeface="Verdana" panose="020B0604030504040204" pitchFamily="34" charset="0"/>
                      </a:endParaRPr>
                    </a:p>
                  </a:txBody>
                  <a:tcPr anchor="ctr">
                    <a:solidFill>
                      <a:schemeClr val="bg1"/>
                    </a:solidFill>
                  </a:tcPr>
                </a:tc>
                <a:extLst>
                  <a:ext uri="{0D108BD9-81ED-4DB2-BD59-A6C34878D82A}">
                    <a16:rowId xmlns:a16="http://schemas.microsoft.com/office/drawing/2014/main" val="4092089316"/>
                  </a:ext>
                </a:extLst>
              </a:tr>
              <a:tr h="468000">
                <a:tc gridSpan="2">
                  <a:txBody>
                    <a:bodyPr/>
                    <a:lstStyle/>
                    <a:p>
                      <a:pPr algn="ctr"/>
                      <a:r>
                        <a:rPr lang="fr-FR" sz="2000" b="1" dirty="0">
                          <a:solidFill>
                            <a:srgbClr val="FF0000"/>
                          </a:solidFill>
                          <a:latin typeface="Verdana"/>
                          <a:ea typeface="Verdana"/>
                        </a:rPr>
                        <a:t>Tolérance zéro à l'égard de toute forme de conduite inappropriée</a:t>
                      </a:r>
                    </a:p>
                  </a:txBody>
                  <a:tcPr anchor="ctr">
                    <a:solidFill>
                      <a:schemeClr val="bg1"/>
                    </a:solidFill>
                  </a:tcPr>
                </a:tc>
                <a:tc hMerge="1">
                  <a:txBody>
                    <a:bodyPr/>
                    <a:lstStyle/>
                    <a:p>
                      <a:endParaRPr lang="en-GB" dirty="0"/>
                    </a:p>
                  </a:txBody>
                  <a:tcPr/>
                </a:tc>
                <a:extLst>
                  <a:ext uri="{0D108BD9-81ED-4DB2-BD59-A6C34878D82A}">
                    <a16:rowId xmlns:a16="http://schemas.microsoft.com/office/drawing/2014/main" val="4209464878"/>
                  </a:ext>
                </a:extLst>
              </a:tr>
            </a:tbl>
          </a:graphicData>
        </a:graphic>
      </p:graphicFrame>
    </p:spTree>
    <p:extLst>
      <p:ext uri="{BB962C8B-B14F-4D97-AF65-F5344CB8AC3E}">
        <p14:creationId xmlns:p14="http://schemas.microsoft.com/office/powerpoint/2010/main" val="823068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099457" y="1428306"/>
            <a:ext cx="9873342" cy="48628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fr-FR" sz="2000" dirty="0">
                <a:latin typeface="Verdana"/>
                <a:ea typeface="Verdana"/>
              </a:rPr>
              <a:t>La </a:t>
            </a:r>
            <a:r>
              <a:rPr lang="fr-FR" sz="2000" b="1" dirty="0">
                <a:latin typeface="Verdana"/>
                <a:ea typeface="Verdana"/>
              </a:rPr>
              <a:t>Charte des Nations Unies</a:t>
            </a:r>
            <a:r>
              <a:rPr lang="fr-FR" sz="2000" dirty="0">
                <a:latin typeface="Verdana"/>
                <a:ea typeface="Verdana"/>
              </a:rPr>
              <a:t> souligne que lorsque l’Organisation recrute du personnel et fixe ses règles en matière d'emploi, son principal objectif est de garantir les normes les plus élevées en matière d'emploi : </a:t>
            </a:r>
            <a:r>
              <a:rPr lang="fr-FR" sz="2000" b="1" dirty="0">
                <a:latin typeface="Verdana"/>
                <a:ea typeface="Verdana"/>
              </a:rPr>
              <a:t>efficacité, compétence et intégrité.</a:t>
            </a:r>
          </a:p>
          <a:p>
            <a:pPr algn="l">
              <a:spcBef>
                <a:spcPts val="600"/>
              </a:spcBef>
              <a:spcAft>
                <a:spcPts val="600"/>
              </a:spcAft>
            </a:pPr>
            <a:endParaRPr lang="fr-FR" sz="2000" dirty="0">
              <a:latin typeface="Verdana"/>
              <a:ea typeface="Verdana"/>
            </a:endParaRPr>
          </a:p>
          <a:p>
            <a:pPr algn="l">
              <a:spcBef>
                <a:spcPts val="600"/>
              </a:spcBef>
              <a:spcAft>
                <a:spcPts val="600"/>
              </a:spcAft>
            </a:pPr>
            <a:r>
              <a:rPr lang="fr-FR" sz="2000" b="1" dirty="0">
                <a:latin typeface="Verdana"/>
                <a:ea typeface="Verdana"/>
              </a:rPr>
              <a:t>Les normes de conduite des Nations Unies respectent ces principes :</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Tolérance zéro à l’égard de toute forme de conduite inappropriée, y compris l'exploitation et les abus sexuels et le harcèlement sexuel.</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L'obligation de rendre compte des fautes commises, y compris par les personnes en position de commandement ou d'autorité.</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Tout le personnel de l'ONU doit respecter les normes de conduite de l'ONU.</a:t>
            </a:r>
          </a:p>
        </p:txBody>
      </p:sp>
      <p:sp>
        <p:nvSpPr>
          <p:cNvPr id="2" name="TextBox 1">
            <a:extLst>
              <a:ext uri="{FF2B5EF4-FFF2-40B4-BE49-F238E27FC236}">
                <a16:creationId xmlns:a16="http://schemas.microsoft.com/office/drawing/2014/main" id="{2D18A812-2683-A759-E78B-0C203629C516}"/>
              </a:ext>
            </a:extLst>
          </p:cNvPr>
          <p:cNvSpPr txBox="1"/>
          <p:nvPr>
            <p:custDataLst>
              <p:tags r:id="rId2"/>
            </p:custDataLst>
          </p:nvPr>
        </p:nvSpPr>
        <p:spPr>
          <a:xfrm>
            <a:off x="1219199" y="790543"/>
            <a:ext cx="9753600"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Quelles sont les normes de conduite de l’ONU en matière d'EAS ?</a:t>
            </a:r>
          </a:p>
        </p:txBody>
      </p:sp>
    </p:spTree>
    <p:extLst>
      <p:ext uri="{BB962C8B-B14F-4D97-AF65-F5344CB8AC3E}">
        <p14:creationId xmlns:p14="http://schemas.microsoft.com/office/powerpoint/2010/main" val="774334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1FFD7C-AC69-ABB7-3918-5FF56A96594B}"/>
              </a:ext>
            </a:extLst>
          </p:cNvPr>
          <p:cNvSpPr txBox="1"/>
          <p:nvPr>
            <p:custDataLst>
              <p:tags r:id="rId1"/>
            </p:custDataLst>
          </p:nvPr>
        </p:nvSpPr>
        <p:spPr>
          <a:xfrm>
            <a:off x="1595999" y="2382559"/>
            <a:ext cx="9000000" cy="30162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spcBef>
                <a:spcPts val="600"/>
              </a:spcBef>
              <a:spcAft>
                <a:spcPts val="600"/>
              </a:spcAft>
              <a:buFont typeface="Arial" panose="020B0604020202020204" pitchFamily="34" charset="0"/>
              <a:buChar char="•"/>
            </a:pPr>
            <a:r>
              <a:rPr lang="fr-FR" sz="2000" dirty="0">
                <a:latin typeface="Verdana"/>
                <a:ea typeface="Verdana"/>
              </a:rPr>
              <a:t>Toute relation sexuelle avec un enfant (toute personne âgée de moins de 18 ans).</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Les relations sexuelles avec des travailleurs du sexe.</a:t>
            </a:r>
          </a:p>
          <a:p>
            <a:pPr marL="342900" indent="-342900" algn="l">
              <a:spcBef>
                <a:spcPts val="600"/>
              </a:spcBef>
              <a:spcAft>
                <a:spcPts val="600"/>
              </a:spcAft>
              <a:buFont typeface="Arial" panose="020B0604020202020204" pitchFamily="34" charset="0"/>
              <a:buChar char="•"/>
            </a:pPr>
            <a:r>
              <a:rPr lang="fr-FR" sz="2000" dirty="0">
                <a:latin typeface="Verdana"/>
                <a:ea typeface="Verdana"/>
              </a:rPr>
              <a:t>L'échange d'argent, de nourriture, d'un emploi, de biens, d'une assistance ou de services contre des relations sexuelles ou des faveurs sexuelles (sexe transactionnel).</a:t>
            </a:r>
          </a:p>
          <a:p>
            <a:pPr marL="342900" indent="-342900">
              <a:spcBef>
                <a:spcPts val="600"/>
              </a:spcBef>
              <a:spcAft>
                <a:spcPts val="600"/>
              </a:spcAft>
              <a:buFont typeface="Arial" panose="020B0604020202020204" pitchFamily="34" charset="0"/>
              <a:buChar char="•"/>
            </a:pPr>
            <a:r>
              <a:rPr lang="fr-FR" sz="2000" dirty="0">
                <a:latin typeface="Verdana"/>
                <a:ea typeface="Verdana"/>
              </a:rPr>
              <a:t>L'utilisation d'un enfant ou d'un adulte pour procurer des relations sexuelles à d'autres personnes.</a:t>
            </a:r>
          </a:p>
        </p:txBody>
      </p:sp>
      <p:sp>
        <p:nvSpPr>
          <p:cNvPr id="2" name="TextBox 1">
            <a:extLst>
              <a:ext uri="{FF2B5EF4-FFF2-40B4-BE49-F238E27FC236}">
                <a16:creationId xmlns:a16="http://schemas.microsoft.com/office/drawing/2014/main" id="{2D18A812-2683-A759-E78B-0C203629C516}"/>
              </a:ext>
            </a:extLst>
          </p:cNvPr>
          <p:cNvSpPr txBox="1"/>
          <p:nvPr>
            <p:custDataLst>
              <p:tags r:id="rId2"/>
            </p:custDataLst>
          </p:nvPr>
        </p:nvSpPr>
        <p:spPr>
          <a:xfrm>
            <a:off x="2059997" y="747000"/>
            <a:ext cx="8072005" cy="400110"/>
          </a:xfrm>
          <a:prstGeom prst="rect">
            <a:avLst/>
          </a:prstGeom>
          <a:noFill/>
        </p:spPr>
        <p:txBody>
          <a:bodyPr wrap="square" lIns="91440" tIns="45720" rIns="91440" bIns="45720" rtlCol="0" anchor="t">
            <a:spAutoFit/>
          </a:bodyPr>
          <a:lstStyle/>
          <a:p>
            <a:pPr algn="ctr"/>
            <a:r>
              <a:rPr lang="fr-FR" sz="2000" b="1" dirty="0">
                <a:solidFill>
                  <a:srgbClr val="0055A5"/>
                </a:solidFill>
                <a:latin typeface="Verdana"/>
                <a:ea typeface="Verdana"/>
              </a:rPr>
              <a:t>Conduites prohibées</a:t>
            </a:r>
          </a:p>
        </p:txBody>
      </p:sp>
    </p:spTree>
    <p:extLst>
      <p:ext uri="{BB962C8B-B14F-4D97-AF65-F5344CB8AC3E}">
        <p14:creationId xmlns:p14="http://schemas.microsoft.com/office/powerpoint/2010/main" val="21461253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b13b2ccf3ff550db0c30d0bf35d4c0f">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86e953e7722f0059faeeaa7490a364c2"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faef953-2cda-4d9d-b070-85228d2d3b5f">
      <Terms xmlns="http://schemas.microsoft.com/office/infopath/2007/PartnerControls"/>
    </lcf76f155ced4ddcb4097134ff3c332f>
    <TaxCatchAll xmlns="985ec44e-1bab-4c0b-9df0-6ba128686fc9" xsi:nil="true"/>
    <SharedWithUsers xmlns="756f3f7a-cc20-4157-bc78-ddc9769d8db6">
      <UserInfo>
        <DisplayName/>
        <AccountId xsi:nil="true"/>
        <AccountType/>
      </UserInfo>
    </SharedWithUsers>
    <_Flow_SignoffStatus xmlns="ffaef953-2cda-4d9d-b070-85228d2d3b5f" xsi:nil="true"/>
    <_x0023_ xmlns="ffaef953-2cda-4d9d-b070-85228d2d3b5f" xsi:nil="true"/>
  </documentManagement>
</p:properties>
</file>

<file path=customXml/itemProps1.xml><?xml version="1.0" encoding="utf-8"?>
<ds:datastoreItem xmlns:ds="http://schemas.openxmlformats.org/officeDocument/2006/customXml" ds:itemID="{616A7EE4-7549-440E-A0B6-6742633699E7}"/>
</file>

<file path=customXml/itemProps2.xml><?xml version="1.0" encoding="utf-8"?>
<ds:datastoreItem xmlns:ds="http://schemas.openxmlformats.org/officeDocument/2006/customXml" ds:itemID="{883906A3-39D1-4884-A96C-63D1043103C5}">
  <ds:schemaRefs>
    <ds:schemaRef ds:uri="http://schemas.microsoft.com/sharepoint/v3/contenttype/forms"/>
  </ds:schemaRefs>
</ds:datastoreItem>
</file>

<file path=customXml/itemProps3.xml><?xml version="1.0" encoding="utf-8"?>
<ds:datastoreItem xmlns:ds="http://schemas.openxmlformats.org/officeDocument/2006/customXml" ds:itemID="{60689EA7-CE69-4D4F-8F10-39209AC0F36C}">
  <ds:schemaRefs>
    <ds:schemaRef ds:uri="http://www.w3.org/XML/1998/namespace"/>
    <ds:schemaRef ds:uri="2286246c-fc21-4ee8-a407-068ba74e6317"/>
    <ds:schemaRef ds:uri="http://purl.org/dc/elements/1.1/"/>
    <ds:schemaRef ds:uri="http://schemas.microsoft.com/office/2006/documentManagement/types"/>
    <ds:schemaRef ds:uri="http://schemas.microsoft.com/office/2006/metadata/properties"/>
    <ds:schemaRef ds:uri="http://purl.org/dc/terms/"/>
    <ds:schemaRef ds:uri="28943420-3cce-465e-a204-04bce5f1b343"/>
    <ds:schemaRef ds:uri="http://schemas.microsoft.com/office/infopath/2007/PartnerControls"/>
    <ds:schemaRef ds:uri="http://schemas.openxmlformats.org/package/2006/metadata/core-properties"/>
    <ds:schemaRef ds:uri="http://purl.org/dc/dcmitype/"/>
    <ds:schemaRef ds:uri="ffaef953-2cda-4d9d-b070-85228d2d3b5f"/>
    <ds:schemaRef ds:uri="985ec44e-1bab-4c0b-9df0-6ba128686fc9"/>
    <ds:schemaRef ds:uri="756f3f7a-cc20-4157-bc78-ddc9769d8db6"/>
  </ds:schemaRefs>
</ds:datastoreItem>
</file>

<file path=docMetadata/LabelInfo.xml><?xml version="1.0" encoding="utf-8"?>
<clbl:labelList xmlns:clbl="http://schemas.microsoft.com/office/2020/mipLabelMetadata">
  <clbl:label id="{7eb58d0f-f804-411f-a20e-09ebfae62b4c}" enabled="1" method="Privileged" siteId="{0f9e35db-544f-4f60-bdcc-5ea416e6dc70}" removed="0"/>
</clbl:labelList>
</file>

<file path=docProps/app.xml><?xml version="1.0" encoding="utf-8"?>
<Properties xmlns="http://schemas.openxmlformats.org/officeDocument/2006/extended-properties" xmlns:vt="http://schemas.openxmlformats.org/officeDocument/2006/docPropsVTypes">
  <Template/>
  <TotalTime>0</TotalTime>
  <Words>2129</Words>
  <Application>Microsoft Office PowerPoint</Application>
  <PresentationFormat>Widescreen</PresentationFormat>
  <Paragraphs>187</Paragraphs>
  <Slides>30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Century Gothic</vt:lpstr>
      <vt:lpstr>Symbol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VOVF</dc:creator>
  <cp:lastModifiedBy>VOVF</cp:lastModifiedBy>
  <cp:revision>317</cp:revision>
  <dcterms:created xsi:type="dcterms:W3CDTF">2023-10-04T18:52:03Z</dcterms:created>
  <dcterms:modified xsi:type="dcterms:W3CDTF">2025-10-31T18:14:11Z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y fmtid="{D5CDD505-2E9C-101B-9397-08002B2CF9AE}" pid="4" name="Order">
    <vt:r8>50217400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